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embeddings/oleObject1.bin" ContentType="application/vnd.openxmlformats-officedocument.oleObject"/>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5" r:id="rId1"/>
  </p:sldMasterIdLst>
  <p:notesMasterIdLst>
    <p:notesMasterId r:id="rId32"/>
  </p:notesMasterIdLst>
  <p:sldIdLst>
    <p:sldId id="257" r:id="rId2"/>
    <p:sldId id="292" r:id="rId3"/>
    <p:sldId id="294" r:id="rId4"/>
    <p:sldId id="295" r:id="rId5"/>
    <p:sldId id="296" r:id="rId6"/>
    <p:sldId id="275" r:id="rId7"/>
    <p:sldId id="284" r:id="rId8"/>
    <p:sldId id="278" r:id="rId9"/>
    <p:sldId id="285" r:id="rId10"/>
    <p:sldId id="279" r:id="rId11"/>
    <p:sldId id="280" r:id="rId12"/>
    <p:sldId id="281" r:id="rId13"/>
    <p:sldId id="267" r:id="rId14"/>
    <p:sldId id="304" r:id="rId15"/>
    <p:sldId id="264" r:id="rId16"/>
    <p:sldId id="270" r:id="rId17"/>
    <p:sldId id="308" r:id="rId18"/>
    <p:sldId id="266" r:id="rId19"/>
    <p:sldId id="309" r:id="rId20"/>
    <p:sldId id="310" r:id="rId21"/>
    <p:sldId id="271" r:id="rId22"/>
    <p:sldId id="306" r:id="rId23"/>
    <p:sldId id="305" r:id="rId24"/>
    <p:sldId id="289" r:id="rId25"/>
    <p:sldId id="297" r:id="rId26"/>
    <p:sldId id="299" r:id="rId27"/>
    <p:sldId id="300" r:id="rId28"/>
    <p:sldId id="290" r:id="rId29"/>
    <p:sldId id="258" r:id="rId30"/>
    <p:sldId id="307" r:id="rId31"/>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5BA7"/>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39" autoAdjust="0"/>
    <p:restoredTop sz="94922" autoAdjust="0"/>
  </p:normalViewPr>
  <p:slideViewPr>
    <p:cSldViewPr snapToGrid="0" snapToObjects="1">
      <p:cViewPr varScale="1">
        <p:scale>
          <a:sx n="101" d="100"/>
          <a:sy n="101" d="100"/>
        </p:scale>
        <p:origin x="-824" y="-96"/>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88BD77-2D96-CE48-B953-23CD8B6329AD}" type="doc">
      <dgm:prSet loTypeId="urn:microsoft.com/office/officeart/2005/8/layout/process1" loCatId="" qsTypeId="urn:microsoft.com/office/officeart/2005/8/quickstyle/simple1" qsCatId="simple" csTypeId="urn:microsoft.com/office/officeart/2005/8/colors/accent0_1" csCatId="mainScheme" phldr="1"/>
      <dgm:spPr/>
    </dgm:pt>
    <dgm:pt modelId="{EAD914C0-E65E-6148-8119-BCA9F7674FEB}">
      <dgm:prSet phldrT="[Text]"/>
      <dgm:spPr/>
      <dgm:t>
        <a:bodyPr/>
        <a:lstStyle/>
        <a:p>
          <a:r>
            <a:rPr lang="en-US" b="1" dirty="0" smtClean="0"/>
            <a:t>Collect relocation habitat data</a:t>
          </a:r>
          <a:endParaRPr lang="en-US" b="1" dirty="0"/>
        </a:p>
      </dgm:t>
    </dgm:pt>
    <dgm:pt modelId="{699735CB-C199-8548-A9E3-7EF4E519D5A2}" type="parTrans" cxnId="{B4978AFB-49F9-2F45-A268-CF9A96D55F90}">
      <dgm:prSet/>
      <dgm:spPr/>
      <dgm:t>
        <a:bodyPr/>
        <a:lstStyle/>
        <a:p>
          <a:endParaRPr lang="en-US"/>
        </a:p>
      </dgm:t>
    </dgm:pt>
    <dgm:pt modelId="{CE3BF82F-21F2-154C-AA8A-C2B259D64D5A}" type="sibTrans" cxnId="{B4978AFB-49F9-2F45-A268-CF9A96D55F90}">
      <dgm:prSet/>
      <dgm:spPr/>
      <dgm:t>
        <a:bodyPr/>
        <a:lstStyle/>
        <a:p>
          <a:endParaRPr lang="en-US"/>
        </a:p>
      </dgm:t>
    </dgm:pt>
    <dgm:pt modelId="{FA543AF2-BE59-1643-A89A-E8061D3F7FDB}">
      <dgm:prSet phldrT="[Text]"/>
      <dgm:spPr/>
      <dgm:t>
        <a:bodyPr/>
        <a:lstStyle/>
        <a:p>
          <a:r>
            <a:rPr lang="en-US" b="1" dirty="0" smtClean="0"/>
            <a:t>Create utilization distribution using point locations</a:t>
          </a:r>
          <a:endParaRPr lang="en-US" b="1" dirty="0"/>
        </a:p>
      </dgm:t>
    </dgm:pt>
    <dgm:pt modelId="{0C19E8DE-5911-814C-A900-87A1C36EE728}" type="parTrans" cxnId="{322E55E2-81F0-B14B-B6AB-0EC30D7AAF04}">
      <dgm:prSet/>
      <dgm:spPr/>
      <dgm:t>
        <a:bodyPr/>
        <a:lstStyle/>
        <a:p>
          <a:endParaRPr lang="en-US"/>
        </a:p>
      </dgm:t>
    </dgm:pt>
    <dgm:pt modelId="{35D0738A-DF69-A048-A1D6-E348BD7F817A}" type="sibTrans" cxnId="{322E55E2-81F0-B14B-B6AB-0EC30D7AAF04}">
      <dgm:prSet/>
      <dgm:spPr/>
      <dgm:t>
        <a:bodyPr/>
        <a:lstStyle/>
        <a:p>
          <a:endParaRPr lang="en-US"/>
        </a:p>
      </dgm:t>
    </dgm:pt>
    <dgm:pt modelId="{90E67E7B-83DA-8A46-BD05-CEF1A95AD298}">
      <dgm:prSet phldrT="[Text]"/>
      <dgm:spPr/>
      <dgm:t>
        <a:bodyPr/>
        <a:lstStyle/>
        <a:p>
          <a:r>
            <a:rPr lang="en-US" b="1" dirty="0" smtClean="0"/>
            <a:t>Quantify resource use as height</a:t>
          </a:r>
          <a:endParaRPr lang="en-US" b="1" dirty="0"/>
        </a:p>
      </dgm:t>
    </dgm:pt>
    <dgm:pt modelId="{77B407D5-A45C-D448-A7A6-C17AA9165BE0}" type="parTrans" cxnId="{57DC25CE-760B-C240-8599-49FBC83F008B}">
      <dgm:prSet/>
      <dgm:spPr/>
      <dgm:t>
        <a:bodyPr/>
        <a:lstStyle/>
        <a:p>
          <a:endParaRPr lang="en-US"/>
        </a:p>
      </dgm:t>
    </dgm:pt>
    <dgm:pt modelId="{37F6D4A7-F737-E640-9C9D-7874C93F8A63}" type="sibTrans" cxnId="{57DC25CE-760B-C240-8599-49FBC83F008B}">
      <dgm:prSet/>
      <dgm:spPr/>
      <dgm:t>
        <a:bodyPr/>
        <a:lstStyle/>
        <a:p>
          <a:endParaRPr lang="en-US"/>
        </a:p>
      </dgm:t>
    </dgm:pt>
    <dgm:pt modelId="{94FEE4B0-BF9A-5543-B2DE-0A301C066CD3}">
      <dgm:prSet/>
      <dgm:spPr/>
      <dgm:t>
        <a:bodyPr/>
        <a:lstStyle/>
        <a:p>
          <a:r>
            <a:rPr lang="en-US" b="1" dirty="0" smtClean="0"/>
            <a:t>Relate continuous use to habitat covariates</a:t>
          </a:r>
          <a:endParaRPr lang="en-US" b="1" dirty="0"/>
        </a:p>
      </dgm:t>
    </dgm:pt>
    <dgm:pt modelId="{7CFEBDDC-B84B-4242-B05C-E57EF73D2911}" type="parTrans" cxnId="{D2FC28CD-9136-C549-978D-0F817725C00F}">
      <dgm:prSet/>
      <dgm:spPr/>
      <dgm:t>
        <a:bodyPr/>
        <a:lstStyle/>
        <a:p>
          <a:endParaRPr lang="en-US"/>
        </a:p>
      </dgm:t>
    </dgm:pt>
    <dgm:pt modelId="{4C03679C-297E-F54F-A6D7-6697BC0AC296}" type="sibTrans" cxnId="{D2FC28CD-9136-C549-978D-0F817725C00F}">
      <dgm:prSet/>
      <dgm:spPr/>
      <dgm:t>
        <a:bodyPr/>
        <a:lstStyle/>
        <a:p>
          <a:endParaRPr lang="en-US"/>
        </a:p>
      </dgm:t>
    </dgm:pt>
    <dgm:pt modelId="{02B53676-F77E-A642-B57A-7037FF466F26}" type="pres">
      <dgm:prSet presAssocID="{B288BD77-2D96-CE48-B953-23CD8B6329AD}" presName="Name0" presStyleCnt="0">
        <dgm:presLayoutVars>
          <dgm:dir/>
          <dgm:resizeHandles val="exact"/>
        </dgm:presLayoutVars>
      </dgm:prSet>
      <dgm:spPr/>
    </dgm:pt>
    <dgm:pt modelId="{1B5A58BF-ACE8-3E49-9DB3-529CC574E58D}" type="pres">
      <dgm:prSet presAssocID="{EAD914C0-E65E-6148-8119-BCA9F7674FEB}" presName="node" presStyleLbl="node1" presStyleIdx="0" presStyleCnt="4">
        <dgm:presLayoutVars>
          <dgm:bulletEnabled val="1"/>
        </dgm:presLayoutVars>
      </dgm:prSet>
      <dgm:spPr/>
      <dgm:t>
        <a:bodyPr/>
        <a:lstStyle/>
        <a:p>
          <a:endParaRPr lang="en-US"/>
        </a:p>
      </dgm:t>
    </dgm:pt>
    <dgm:pt modelId="{9160AD6C-2515-F748-AE5B-0FB6C25CF529}" type="pres">
      <dgm:prSet presAssocID="{CE3BF82F-21F2-154C-AA8A-C2B259D64D5A}" presName="sibTrans" presStyleLbl="sibTrans2D1" presStyleIdx="0" presStyleCnt="3"/>
      <dgm:spPr/>
      <dgm:t>
        <a:bodyPr/>
        <a:lstStyle/>
        <a:p>
          <a:endParaRPr lang="en-US"/>
        </a:p>
      </dgm:t>
    </dgm:pt>
    <dgm:pt modelId="{209B513D-C831-F742-ABD6-621DF885021E}" type="pres">
      <dgm:prSet presAssocID="{CE3BF82F-21F2-154C-AA8A-C2B259D64D5A}" presName="connectorText" presStyleLbl="sibTrans2D1" presStyleIdx="0" presStyleCnt="3"/>
      <dgm:spPr/>
      <dgm:t>
        <a:bodyPr/>
        <a:lstStyle/>
        <a:p>
          <a:endParaRPr lang="en-US"/>
        </a:p>
      </dgm:t>
    </dgm:pt>
    <dgm:pt modelId="{D5478A96-908A-5942-9415-6A3FB2C9DAAB}" type="pres">
      <dgm:prSet presAssocID="{FA543AF2-BE59-1643-A89A-E8061D3F7FDB}" presName="node" presStyleLbl="node1" presStyleIdx="1" presStyleCnt="4">
        <dgm:presLayoutVars>
          <dgm:bulletEnabled val="1"/>
        </dgm:presLayoutVars>
      </dgm:prSet>
      <dgm:spPr/>
      <dgm:t>
        <a:bodyPr/>
        <a:lstStyle/>
        <a:p>
          <a:endParaRPr lang="en-US"/>
        </a:p>
      </dgm:t>
    </dgm:pt>
    <dgm:pt modelId="{0BEEDD2E-0768-F14D-9863-83EEDF8E6224}" type="pres">
      <dgm:prSet presAssocID="{35D0738A-DF69-A048-A1D6-E348BD7F817A}" presName="sibTrans" presStyleLbl="sibTrans2D1" presStyleIdx="1" presStyleCnt="3"/>
      <dgm:spPr/>
      <dgm:t>
        <a:bodyPr/>
        <a:lstStyle/>
        <a:p>
          <a:endParaRPr lang="en-US"/>
        </a:p>
      </dgm:t>
    </dgm:pt>
    <dgm:pt modelId="{FBCA2A3C-A63C-464C-9964-DBEF39D8A317}" type="pres">
      <dgm:prSet presAssocID="{35D0738A-DF69-A048-A1D6-E348BD7F817A}" presName="connectorText" presStyleLbl="sibTrans2D1" presStyleIdx="1" presStyleCnt="3"/>
      <dgm:spPr/>
      <dgm:t>
        <a:bodyPr/>
        <a:lstStyle/>
        <a:p>
          <a:endParaRPr lang="en-US"/>
        </a:p>
      </dgm:t>
    </dgm:pt>
    <dgm:pt modelId="{C8236540-5147-A448-AE4F-334766BCEBD2}" type="pres">
      <dgm:prSet presAssocID="{90E67E7B-83DA-8A46-BD05-CEF1A95AD298}" presName="node" presStyleLbl="node1" presStyleIdx="2" presStyleCnt="4">
        <dgm:presLayoutVars>
          <dgm:bulletEnabled val="1"/>
        </dgm:presLayoutVars>
      </dgm:prSet>
      <dgm:spPr/>
      <dgm:t>
        <a:bodyPr/>
        <a:lstStyle/>
        <a:p>
          <a:endParaRPr lang="en-US"/>
        </a:p>
      </dgm:t>
    </dgm:pt>
    <dgm:pt modelId="{3CC4A9B0-3958-584E-85EC-1FD99D8BFFC3}" type="pres">
      <dgm:prSet presAssocID="{37F6D4A7-F737-E640-9C9D-7874C93F8A63}" presName="sibTrans" presStyleLbl="sibTrans2D1" presStyleIdx="2" presStyleCnt="3"/>
      <dgm:spPr/>
      <dgm:t>
        <a:bodyPr/>
        <a:lstStyle/>
        <a:p>
          <a:endParaRPr lang="en-US"/>
        </a:p>
      </dgm:t>
    </dgm:pt>
    <dgm:pt modelId="{AC88E3C2-E75E-1A48-9742-637288D893BD}" type="pres">
      <dgm:prSet presAssocID="{37F6D4A7-F737-E640-9C9D-7874C93F8A63}" presName="connectorText" presStyleLbl="sibTrans2D1" presStyleIdx="2" presStyleCnt="3"/>
      <dgm:spPr/>
      <dgm:t>
        <a:bodyPr/>
        <a:lstStyle/>
        <a:p>
          <a:endParaRPr lang="en-US"/>
        </a:p>
      </dgm:t>
    </dgm:pt>
    <dgm:pt modelId="{F8970D5F-3D51-5E4A-864A-B2E88404F3A6}" type="pres">
      <dgm:prSet presAssocID="{94FEE4B0-BF9A-5543-B2DE-0A301C066CD3}" presName="node" presStyleLbl="node1" presStyleIdx="3" presStyleCnt="4">
        <dgm:presLayoutVars>
          <dgm:bulletEnabled val="1"/>
        </dgm:presLayoutVars>
      </dgm:prSet>
      <dgm:spPr/>
      <dgm:t>
        <a:bodyPr/>
        <a:lstStyle/>
        <a:p>
          <a:endParaRPr lang="en-US"/>
        </a:p>
      </dgm:t>
    </dgm:pt>
  </dgm:ptLst>
  <dgm:cxnLst>
    <dgm:cxn modelId="{C01BF03D-A266-5E45-99AD-B86028EF5F56}" type="presOf" srcId="{35D0738A-DF69-A048-A1D6-E348BD7F817A}" destId="{FBCA2A3C-A63C-464C-9964-DBEF39D8A317}" srcOrd="1" destOrd="0" presId="urn:microsoft.com/office/officeart/2005/8/layout/process1"/>
    <dgm:cxn modelId="{D2FC28CD-9136-C549-978D-0F817725C00F}" srcId="{B288BD77-2D96-CE48-B953-23CD8B6329AD}" destId="{94FEE4B0-BF9A-5543-B2DE-0A301C066CD3}" srcOrd="3" destOrd="0" parTransId="{7CFEBDDC-B84B-4242-B05C-E57EF73D2911}" sibTransId="{4C03679C-297E-F54F-A6D7-6697BC0AC296}"/>
    <dgm:cxn modelId="{460041BA-E156-7E4A-94AF-ECF93E4DFB37}" type="presOf" srcId="{37F6D4A7-F737-E640-9C9D-7874C93F8A63}" destId="{AC88E3C2-E75E-1A48-9742-637288D893BD}" srcOrd="1" destOrd="0" presId="urn:microsoft.com/office/officeart/2005/8/layout/process1"/>
    <dgm:cxn modelId="{322E55E2-81F0-B14B-B6AB-0EC30D7AAF04}" srcId="{B288BD77-2D96-CE48-B953-23CD8B6329AD}" destId="{FA543AF2-BE59-1643-A89A-E8061D3F7FDB}" srcOrd="1" destOrd="0" parTransId="{0C19E8DE-5911-814C-A900-87A1C36EE728}" sibTransId="{35D0738A-DF69-A048-A1D6-E348BD7F817A}"/>
    <dgm:cxn modelId="{95051B7A-66A9-A14E-B7C1-96D4069220AE}" type="presOf" srcId="{CE3BF82F-21F2-154C-AA8A-C2B259D64D5A}" destId="{209B513D-C831-F742-ABD6-621DF885021E}" srcOrd="1" destOrd="0" presId="urn:microsoft.com/office/officeart/2005/8/layout/process1"/>
    <dgm:cxn modelId="{57DC25CE-760B-C240-8599-49FBC83F008B}" srcId="{B288BD77-2D96-CE48-B953-23CD8B6329AD}" destId="{90E67E7B-83DA-8A46-BD05-CEF1A95AD298}" srcOrd="2" destOrd="0" parTransId="{77B407D5-A45C-D448-A7A6-C17AA9165BE0}" sibTransId="{37F6D4A7-F737-E640-9C9D-7874C93F8A63}"/>
    <dgm:cxn modelId="{91780F51-1D03-AE43-A2C4-940352FB0987}" type="presOf" srcId="{EAD914C0-E65E-6148-8119-BCA9F7674FEB}" destId="{1B5A58BF-ACE8-3E49-9DB3-529CC574E58D}" srcOrd="0" destOrd="0" presId="urn:microsoft.com/office/officeart/2005/8/layout/process1"/>
    <dgm:cxn modelId="{DDDBEB03-8EBD-0C4C-8D82-19689247A3D2}" type="presOf" srcId="{CE3BF82F-21F2-154C-AA8A-C2B259D64D5A}" destId="{9160AD6C-2515-F748-AE5B-0FB6C25CF529}" srcOrd="0" destOrd="0" presId="urn:microsoft.com/office/officeart/2005/8/layout/process1"/>
    <dgm:cxn modelId="{DD2E67D9-C6A4-6C47-B604-407F13772450}" type="presOf" srcId="{37F6D4A7-F737-E640-9C9D-7874C93F8A63}" destId="{3CC4A9B0-3958-584E-85EC-1FD99D8BFFC3}" srcOrd="0" destOrd="0" presId="urn:microsoft.com/office/officeart/2005/8/layout/process1"/>
    <dgm:cxn modelId="{9469FD32-5FC5-C340-AA90-43433265E44E}" type="presOf" srcId="{94FEE4B0-BF9A-5543-B2DE-0A301C066CD3}" destId="{F8970D5F-3D51-5E4A-864A-B2E88404F3A6}" srcOrd="0" destOrd="0" presId="urn:microsoft.com/office/officeart/2005/8/layout/process1"/>
    <dgm:cxn modelId="{8B731578-2317-604A-AD10-85665E834B01}" type="presOf" srcId="{35D0738A-DF69-A048-A1D6-E348BD7F817A}" destId="{0BEEDD2E-0768-F14D-9863-83EEDF8E6224}" srcOrd="0" destOrd="0" presId="urn:microsoft.com/office/officeart/2005/8/layout/process1"/>
    <dgm:cxn modelId="{A88FDA7C-06E0-5B49-83A2-8594C2639EA1}" type="presOf" srcId="{90E67E7B-83DA-8A46-BD05-CEF1A95AD298}" destId="{C8236540-5147-A448-AE4F-334766BCEBD2}" srcOrd="0" destOrd="0" presId="urn:microsoft.com/office/officeart/2005/8/layout/process1"/>
    <dgm:cxn modelId="{B257B3B9-0F1F-804E-8196-0219F15B3DD1}" type="presOf" srcId="{FA543AF2-BE59-1643-A89A-E8061D3F7FDB}" destId="{D5478A96-908A-5942-9415-6A3FB2C9DAAB}" srcOrd="0" destOrd="0" presId="urn:microsoft.com/office/officeart/2005/8/layout/process1"/>
    <dgm:cxn modelId="{DA30C4DE-7784-464C-A5CA-40C4622FF09C}" type="presOf" srcId="{B288BD77-2D96-CE48-B953-23CD8B6329AD}" destId="{02B53676-F77E-A642-B57A-7037FF466F26}" srcOrd="0" destOrd="0" presId="urn:microsoft.com/office/officeart/2005/8/layout/process1"/>
    <dgm:cxn modelId="{B4978AFB-49F9-2F45-A268-CF9A96D55F90}" srcId="{B288BD77-2D96-CE48-B953-23CD8B6329AD}" destId="{EAD914C0-E65E-6148-8119-BCA9F7674FEB}" srcOrd="0" destOrd="0" parTransId="{699735CB-C199-8548-A9E3-7EF4E519D5A2}" sibTransId="{CE3BF82F-21F2-154C-AA8A-C2B259D64D5A}"/>
    <dgm:cxn modelId="{03896F7C-8130-BC42-AFB1-0233325711E9}" type="presParOf" srcId="{02B53676-F77E-A642-B57A-7037FF466F26}" destId="{1B5A58BF-ACE8-3E49-9DB3-529CC574E58D}" srcOrd="0" destOrd="0" presId="urn:microsoft.com/office/officeart/2005/8/layout/process1"/>
    <dgm:cxn modelId="{163F5F97-DBCE-FA44-B2F5-D9083603ED83}" type="presParOf" srcId="{02B53676-F77E-A642-B57A-7037FF466F26}" destId="{9160AD6C-2515-F748-AE5B-0FB6C25CF529}" srcOrd="1" destOrd="0" presId="urn:microsoft.com/office/officeart/2005/8/layout/process1"/>
    <dgm:cxn modelId="{3106FAFE-10E1-9048-AF2F-FEA7EC68B220}" type="presParOf" srcId="{9160AD6C-2515-F748-AE5B-0FB6C25CF529}" destId="{209B513D-C831-F742-ABD6-621DF885021E}" srcOrd="0" destOrd="0" presId="urn:microsoft.com/office/officeart/2005/8/layout/process1"/>
    <dgm:cxn modelId="{BCCFE409-D254-5A45-96DE-B0BDEA20292D}" type="presParOf" srcId="{02B53676-F77E-A642-B57A-7037FF466F26}" destId="{D5478A96-908A-5942-9415-6A3FB2C9DAAB}" srcOrd="2" destOrd="0" presId="urn:microsoft.com/office/officeart/2005/8/layout/process1"/>
    <dgm:cxn modelId="{A23E8D05-4302-4A4E-B116-DD5395C2EA8C}" type="presParOf" srcId="{02B53676-F77E-A642-B57A-7037FF466F26}" destId="{0BEEDD2E-0768-F14D-9863-83EEDF8E6224}" srcOrd="3" destOrd="0" presId="urn:microsoft.com/office/officeart/2005/8/layout/process1"/>
    <dgm:cxn modelId="{962BA4FC-50A9-4246-BAD8-87890E364E07}" type="presParOf" srcId="{0BEEDD2E-0768-F14D-9863-83EEDF8E6224}" destId="{FBCA2A3C-A63C-464C-9964-DBEF39D8A317}" srcOrd="0" destOrd="0" presId="urn:microsoft.com/office/officeart/2005/8/layout/process1"/>
    <dgm:cxn modelId="{8C1A29F5-506B-244D-9919-7A8E3C45B031}" type="presParOf" srcId="{02B53676-F77E-A642-B57A-7037FF466F26}" destId="{C8236540-5147-A448-AE4F-334766BCEBD2}" srcOrd="4" destOrd="0" presId="urn:microsoft.com/office/officeart/2005/8/layout/process1"/>
    <dgm:cxn modelId="{D3958FE6-84F6-0E47-9A13-60492E2D3059}" type="presParOf" srcId="{02B53676-F77E-A642-B57A-7037FF466F26}" destId="{3CC4A9B0-3958-584E-85EC-1FD99D8BFFC3}" srcOrd="5" destOrd="0" presId="urn:microsoft.com/office/officeart/2005/8/layout/process1"/>
    <dgm:cxn modelId="{339962DD-FB62-5443-BA81-3AE662A032F2}" type="presParOf" srcId="{3CC4A9B0-3958-584E-85EC-1FD99D8BFFC3}" destId="{AC88E3C2-E75E-1A48-9742-637288D893BD}" srcOrd="0" destOrd="0" presId="urn:microsoft.com/office/officeart/2005/8/layout/process1"/>
    <dgm:cxn modelId="{D069744F-4862-D249-846D-E2664DFB9FCF}" type="presParOf" srcId="{02B53676-F77E-A642-B57A-7037FF466F26}" destId="{F8970D5F-3D51-5E4A-864A-B2E88404F3A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288BD77-2D96-CE48-B953-23CD8B6329AD}" type="doc">
      <dgm:prSet loTypeId="urn:microsoft.com/office/officeart/2005/8/layout/process1" loCatId="" qsTypeId="urn:microsoft.com/office/officeart/2005/8/quickstyle/simple1" qsCatId="simple" csTypeId="urn:microsoft.com/office/officeart/2005/8/colors/accent0_1" csCatId="mainScheme" phldr="1"/>
      <dgm:spPr/>
    </dgm:pt>
    <dgm:pt modelId="{EAD914C0-E65E-6148-8119-BCA9F7674FEB}">
      <dgm:prSet phldrT="[Text]" custT="1"/>
      <dgm:spPr/>
      <dgm:t>
        <a:bodyPr/>
        <a:lstStyle/>
        <a:p>
          <a:r>
            <a:rPr lang="en-US" sz="2800" b="1" dirty="0" smtClean="0"/>
            <a:t>Collect relocation habitat data</a:t>
          </a:r>
          <a:endParaRPr lang="en-US" sz="2800" b="1" dirty="0"/>
        </a:p>
      </dgm:t>
    </dgm:pt>
    <dgm:pt modelId="{699735CB-C199-8548-A9E3-7EF4E519D5A2}" type="parTrans" cxnId="{B4978AFB-49F9-2F45-A268-CF9A96D55F90}">
      <dgm:prSet/>
      <dgm:spPr/>
      <dgm:t>
        <a:bodyPr/>
        <a:lstStyle/>
        <a:p>
          <a:endParaRPr lang="en-US"/>
        </a:p>
      </dgm:t>
    </dgm:pt>
    <dgm:pt modelId="{CE3BF82F-21F2-154C-AA8A-C2B259D64D5A}" type="sibTrans" cxnId="{B4978AFB-49F9-2F45-A268-CF9A96D55F90}">
      <dgm:prSet/>
      <dgm:spPr/>
      <dgm:t>
        <a:bodyPr/>
        <a:lstStyle/>
        <a:p>
          <a:endParaRPr lang="en-US"/>
        </a:p>
      </dgm:t>
    </dgm:pt>
    <dgm:pt modelId="{02B53676-F77E-A642-B57A-7037FF466F26}" type="pres">
      <dgm:prSet presAssocID="{B288BD77-2D96-CE48-B953-23CD8B6329AD}" presName="Name0" presStyleCnt="0">
        <dgm:presLayoutVars>
          <dgm:dir/>
          <dgm:resizeHandles val="exact"/>
        </dgm:presLayoutVars>
      </dgm:prSet>
      <dgm:spPr/>
    </dgm:pt>
    <dgm:pt modelId="{1B5A58BF-ACE8-3E49-9DB3-529CC574E58D}" type="pres">
      <dgm:prSet presAssocID="{EAD914C0-E65E-6148-8119-BCA9F7674FEB}" presName="node" presStyleLbl="node1" presStyleIdx="0" presStyleCnt="1">
        <dgm:presLayoutVars>
          <dgm:bulletEnabled val="1"/>
        </dgm:presLayoutVars>
      </dgm:prSet>
      <dgm:spPr/>
      <dgm:t>
        <a:bodyPr/>
        <a:lstStyle/>
        <a:p>
          <a:endParaRPr lang="en-US"/>
        </a:p>
      </dgm:t>
    </dgm:pt>
  </dgm:ptLst>
  <dgm:cxnLst>
    <dgm:cxn modelId="{7AD2E7A5-A6A3-6C49-9C18-84AFF4BFB66D}" type="presOf" srcId="{B288BD77-2D96-CE48-B953-23CD8B6329AD}" destId="{02B53676-F77E-A642-B57A-7037FF466F26}" srcOrd="0" destOrd="0" presId="urn:microsoft.com/office/officeart/2005/8/layout/process1"/>
    <dgm:cxn modelId="{80A9E098-389C-9F4B-B04C-DA44146711EA}" type="presOf" srcId="{EAD914C0-E65E-6148-8119-BCA9F7674FEB}" destId="{1B5A58BF-ACE8-3E49-9DB3-529CC574E58D}" srcOrd="0" destOrd="0" presId="urn:microsoft.com/office/officeart/2005/8/layout/process1"/>
    <dgm:cxn modelId="{B4978AFB-49F9-2F45-A268-CF9A96D55F90}" srcId="{B288BD77-2D96-CE48-B953-23CD8B6329AD}" destId="{EAD914C0-E65E-6148-8119-BCA9F7674FEB}" srcOrd="0" destOrd="0" parTransId="{699735CB-C199-8548-A9E3-7EF4E519D5A2}" sibTransId="{CE3BF82F-21F2-154C-AA8A-C2B259D64D5A}"/>
    <dgm:cxn modelId="{E73D31DC-CD51-D24A-997E-7F0791E61B85}" type="presParOf" srcId="{02B53676-F77E-A642-B57A-7037FF466F26}" destId="{1B5A58BF-ACE8-3E49-9DB3-529CC574E58D}" srcOrd="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88BD77-2D96-CE48-B953-23CD8B6329AD}" type="doc">
      <dgm:prSet loTypeId="urn:microsoft.com/office/officeart/2005/8/layout/process1" loCatId="" qsTypeId="urn:microsoft.com/office/officeart/2005/8/quickstyle/simple1" qsCatId="simple" csTypeId="urn:microsoft.com/office/officeart/2005/8/colors/accent0_1" csCatId="mainScheme" phldr="1"/>
      <dgm:spPr/>
    </dgm:pt>
    <dgm:pt modelId="{90E67E7B-83DA-8A46-BD05-CEF1A95AD298}">
      <dgm:prSet phldrT="[Text]" custT="1"/>
      <dgm:spPr/>
      <dgm:t>
        <a:bodyPr/>
        <a:lstStyle/>
        <a:p>
          <a:r>
            <a:rPr lang="en-US" sz="2800" b="1" dirty="0" smtClean="0"/>
            <a:t>Quantify resource use as height</a:t>
          </a:r>
          <a:endParaRPr lang="en-US" sz="2800" b="1" dirty="0"/>
        </a:p>
      </dgm:t>
    </dgm:pt>
    <dgm:pt modelId="{37F6D4A7-F737-E640-9C9D-7874C93F8A63}" type="sibTrans" cxnId="{57DC25CE-760B-C240-8599-49FBC83F008B}">
      <dgm:prSet/>
      <dgm:spPr/>
      <dgm:t>
        <a:bodyPr/>
        <a:lstStyle/>
        <a:p>
          <a:endParaRPr lang="en-US"/>
        </a:p>
      </dgm:t>
    </dgm:pt>
    <dgm:pt modelId="{77B407D5-A45C-D448-A7A6-C17AA9165BE0}" type="parTrans" cxnId="{57DC25CE-760B-C240-8599-49FBC83F008B}">
      <dgm:prSet/>
      <dgm:spPr/>
      <dgm:t>
        <a:bodyPr/>
        <a:lstStyle/>
        <a:p>
          <a:endParaRPr lang="en-US"/>
        </a:p>
      </dgm:t>
    </dgm:pt>
    <dgm:pt modelId="{02B53676-F77E-A642-B57A-7037FF466F26}" type="pres">
      <dgm:prSet presAssocID="{B288BD77-2D96-CE48-B953-23CD8B6329AD}" presName="Name0" presStyleCnt="0">
        <dgm:presLayoutVars>
          <dgm:dir/>
          <dgm:resizeHandles val="exact"/>
        </dgm:presLayoutVars>
      </dgm:prSet>
      <dgm:spPr/>
    </dgm:pt>
    <dgm:pt modelId="{C8236540-5147-A448-AE4F-334766BCEBD2}" type="pres">
      <dgm:prSet presAssocID="{90E67E7B-83DA-8A46-BD05-CEF1A95AD298}" presName="node" presStyleLbl="node1" presStyleIdx="0" presStyleCnt="1" custScaleY="112973" custLinFactNeighborX="-16475" custLinFactNeighborY="15411">
        <dgm:presLayoutVars>
          <dgm:bulletEnabled val="1"/>
        </dgm:presLayoutVars>
      </dgm:prSet>
      <dgm:spPr/>
      <dgm:t>
        <a:bodyPr/>
        <a:lstStyle/>
        <a:p>
          <a:endParaRPr lang="en-US"/>
        </a:p>
      </dgm:t>
    </dgm:pt>
  </dgm:ptLst>
  <dgm:cxnLst>
    <dgm:cxn modelId="{57DC25CE-760B-C240-8599-49FBC83F008B}" srcId="{B288BD77-2D96-CE48-B953-23CD8B6329AD}" destId="{90E67E7B-83DA-8A46-BD05-CEF1A95AD298}" srcOrd="0" destOrd="0" parTransId="{77B407D5-A45C-D448-A7A6-C17AA9165BE0}" sibTransId="{37F6D4A7-F737-E640-9C9D-7874C93F8A63}"/>
    <dgm:cxn modelId="{A5BCBBF3-88B7-0A42-9167-FD61B41D1197}" type="presOf" srcId="{90E67E7B-83DA-8A46-BD05-CEF1A95AD298}" destId="{C8236540-5147-A448-AE4F-334766BCEBD2}" srcOrd="0" destOrd="0" presId="urn:microsoft.com/office/officeart/2005/8/layout/process1"/>
    <dgm:cxn modelId="{F0116A7F-CE04-6842-8128-12F5F95081BE}" type="presOf" srcId="{B288BD77-2D96-CE48-B953-23CD8B6329AD}" destId="{02B53676-F77E-A642-B57A-7037FF466F26}" srcOrd="0" destOrd="0" presId="urn:microsoft.com/office/officeart/2005/8/layout/process1"/>
    <dgm:cxn modelId="{0C842B9D-DE14-624C-9B64-C5DDB2B58C86}" type="presParOf" srcId="{02B53676-F77E-A642-B57A-7037FF466F26}" destId="{C8236540-5147-A448-AE4F-334766BCEBD2}" srcOrd="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88BD77-2D96-CE48-B953-23CD8B6329AD}" type="doc">
      <dgm:prSet loTypeId="urn:microsoft.com/office/officeart/2005/8/layout/process1" loCatId="" qsTypeId="urn:microsoft.com/office/officeart/2005/8/quickstyle/simple1" qsCatId="simple" csTypeId="urn:microsoft.com/office/officeart/2005/8/colors/accent0_1" csCatId="mainScheme" phldr="1"/>
      <dgm:spPr/>
    </dgm:pt>
    <dgm:pt modelId="{EAD914C0-E65E-6148-8119-BCA9F7674FEB}">
      <dgm:prSet phldrT="[Text]"/>
      <dgm:spPr/>
      <dgm:t>
        <a:bodyPr/>
        <a:lstStyle/>
        <a:p>
          <a:r>
            <a:rPr lang="en-US" b="1" dirty="0" smtClean="0"/>
            <a:t>Collect relocation habitat data</a:t>
          </a:r>
          <a:endParaRPr lang="en-US" b="1" dirty="0"/>
        </a:p>
      </dgm:t>
    </dgm:pt>
    <dgm:pt modelId="{699735CB-C199-8548-A9E3-7EF4E519D5A2}" type="parTrans" cxnId="{B4978AFB-49F9-2F45-A268-CF9A96D55F90}">
      <dgm:prSet/>
      <dgm:spPr/>
      <dgm:t>
        <a:bodyPr/>
        <a:lstStyle/>
        <a:p>
          <a:endParaRPr lang="en-US"/>
        </a:p>
      </dgm:t>
    </dgm:pt>
    <dgm:pt modelId="{CE3BF82F-21F2-154C-AA8A-C2B259D64D5A}" type="sibTrans" cxnId="{B4978AFB-49F9-2F45-A268-CF9A96D55F90}">
      <dgm:prSet/>
      <dgm:spPr/>
      <dgm:t>
        <a:bodyPr/>
        <a:lstStyle/>
        <a:p>
          <a:endParaRPr lang="en-US"/>
        </a:p>
      </dgm:t>
    </dgm:pt>
    <dgm:pt modelId="{FA543AF2-BE59-1643-A89A-E8061D3F7FDB}">
      <dgm:prSet phldrT="[Text]"/>
      <dgm:spPr/>
      <dgm:t>
        <a:bodyPr/>
        <a:lstStyle/>
        <a:p>
          <a:r>
            <a:rPr lang="en-US" b="1" dirty="0" smtClean="0"/>
            <a:t>Create utilization distribution using point locations</a:t>
          </a:r>
          <a:endParaRPr lang="en-US" b="1" dirty="0"/>
        </a:p>
      </dgm:t>
    </dgm:pt>
    <dgm:pt modelId="{0C19E8DE-5911-814C-A900-87A1C36EE728}" type="parTrans" cxnId="{322E55E2-81F0-B14B-B6AB-0EC30D7AAF04}">
      <dgm:prSet/>
      <dgm:spPr/>
      <dgm:t>
        <a:bodyPr/>
        <a:lstStyle/>
        <a:p>
          <a:endParaRPr lang="en-US"/>
        </a:p>
      </dgm:t>
    </dgm:pt>
    <dgm:pt modelId="{35D0738A-DF69-A048-A1D6-E348BD7F817A}" type="sibTrans" cxnId="{322E55E2-81F0-B14B-B6AB-0EC30D7AAF04}">
      <dgm:prSet/>
      <dgm:spPr/>
      <dgm:t>
        <a:bodyPr/>
        <a:lstStyle/>
        <a:p>
          <a:endParaRPr lang="en-US"/>
        </a:p>
      </dgm:t>
    </dgm:pt>
    <dgm:pt modelId="{90E67E7B-83DA-8A46-BD05-CEF1A95AD298}">
      <dgm:prSet phldrT="[Text]"/>
      <dgm:spPr/>
      <dgm:t>
        <a:bodyPr/>
        <a:lstStyle/>
        <a:p>
          <a:r>
            <a:rPr lang="en-US" b="1" dirty="0" smtClean="0"/>
            <a:t>Quantify resource use as height</a:t>
          </a:r>
          <a:endParaRPr lang="en-US" b="1" dirty="0"/>
        </a:p>
      </dgm:t>
    </dgm:pt>
    <dgm:pt modelId="{77B407D5-A45C-D448-A7A6-C17AA9165BE0}" type="parTrans" cxnId="{57DC25CE-760B-C240-8599-49FBC83F008B}">
      <dgm:prSet/>
      <dgm:spPr/>
      <dgm:t>
        <a:bodyPr/>
        <a:lstStyle/>
        <a:p>
          <a:endParaRPr lang="en-US"/>
        </a:p>
      </dgm:t>
    </dgm:pt>
    <dgm:pt modelId="{37F6D4A7-F737-E640-9C9D-7874C93F8A63}" type="sibTrans" cxnId="{57DC25CE-760B-C240-8599-49FBC83F008B}">
      <dgm:prSet/>
      <dgm:spPr/>
      <dgm:t>
        <a:bodyPr/>
        <a:lstStyle/>
        <a:p>
          <a:endParaRPr lang="en-US"/>
        </a:p>
      </dgm:t>
    </dgm:pt>
    <dgm:pt modelId="{94FEE4B0-BF9A-5543-B2DE-0A301C066CD3}">
      <dgm:prSet/>
      <dgm:spPr/>
      <dgm:t>
        <a:bodyPr/>
        <a:lstStyle/>
        <a:p>
          <a:r>
            <a:rPr lang="en-US" b="1" dirty="0" smtClean="0"/>
            <a:t>Relate continuous use to habitat covariates</a:t>
          </a:r>
          <a:endParaRPr lang="en-US" b="1" dirty="0"/>
        </a:p>
      </dgm:t>
    </dgm:pt>
    <dgm:pt modelId="{7CFEBDDC-B84B-4242-B05C-E57EF73D2911}" type="parTrans" cxnId="{D2FC28CD-9136-C549-978D-0F817725C00F}">
      <dgm:prSet/>
      <dgm:spPr/>
      <dgm:t>
        <a:bodyPr/>
        <a:lstStyle/>
        <a:p>
          <a:endParaRPr lang="en-US"/>
        </a:p>
      </dgm:t>
    </dgm:pt>
    <dgm:pt modelId="{4C03679C-297E-F54F-A6D7-6697BC0AC296}" type="sibTrans" cxnId="{D2FC28CD-9136-C549-978D-0F817725C00F}">
      <dgm:prSet/>
      <dgm:spPr/>
      <dgm:t>
        <a:bodyPr/>
        <a:lstStyle/>
        <a:p>
          <a:endParaRPr lang="en-US"/>
        </a:p>
      </dgm:t>
    </dgm:pt>
    <dgm:pt modelId="{02B53676-F77E-A642-B57A-7037FF466F26}" type="pres">
      <dgm:prSet presAssocID="{B288BD77-2D96-CE48-B953-23CD8B6329AD}" presName="Name0" presStyleCnt="0">
        <dgm:presLayoutVars>
          <dgm:dir/>
          <dgm:resizeHandles val="exact"/>
        </dgm:presLayoutVars>
      </dgm:prSet>
      <dgm:spPr/>
    </dgm:pt>
    <dgm:pt modelId="{1B5A58BF-ACE8-3E49-9DB3-529CC574E58D}" type="pres">
      <dgm:prSet presAssocID="{EAD914C0-E65E-6148-8119-BCA9F7674FEB}" presName="node" presStyleLbl="node1" presStyleIdx="0" presStyleCnt="4">
        <dgm:presLayoutVars>
          <dgm:bulletEnabled val="1"/>
        </dgm:presLayoutVars>
      </dgm:prSet>
      <dgm:spPr/>
      <dgm:t>
        <a:bodyPr/>
        <a:lstStyle/>
        <a:p>
          <a:endParaRPr lang="en-US"/>
        </a:p>
      </dgm:t>
    </dgm:pt>
    <dgm:pt modelId="{9160AD6C-2515-F748-AE5B-0FB6C25CF529}" type="pres">
      <dgm:prSet presAssocID="{CE3BF82F-21F2-154C-AA8A-C2B259D64D5A}" presName="sibTrans" presStyleLbl="sibTrans2D1" presStyleIdx="0" presStyleCnt="3"/>
      <dgm:spPr/>
      <dgm:t>
        <a:bodyPr/>
        <a:lstStyle/>
        <a:p>
          <a:endParaRPr lang="en-US"/>
        </a:p>
      </dgm:t>
    </dgm:pt>
    <dgm:pt modelId="{209B513D-C831-F742-ABD6-621DF885021E}" type="pres">
      <dgm:prSet presAssocID="{CE3BF82F-21F2-154C-AA8A-C2B259D64D5A}" presName="connectorText" presStyleLbl="sibTrans2D1" presStyleIdx="0" presStyleCnt="3"/>
      <dgm:spPr/>
      <dgm:t>
        <a:bodyPr/>
        <a:lstStyle/>
        <a:p>
          <a:endParaRPr lang="en-US"/>
        </a:p>
      </dgm:t>
    </dgm:pt>
    <dgm:pt modelId="{D5478A96-908A-5942-9415-6A3FB2C9DAAB}" type="pres">
      <dgm:prSet presAssocID="{FA543AF2-BE59-1643-A89A-E8061D3F7FDB}" presName="node" presStyleLbl="node1" presStyleIdx="1" presStyleCnt="4">
        <dgm:presLayoutVars>
          <dgm:bulletEnabled val="1"/>
        </dgm:presLayoutVars>
      </dgm:prSet>
      <dgm:spPr/>
      <dgm:t>
        <a:bodyPr/>
        <a:lstStyle/>
        <a:p>
          <a:endParaRPr lang="en-US"/>
        </a:p>
      </dgm:t>
    </dgm:pt>
    <dgm:pt modelId="{0BEEDD2E-0768-F14D-9863-83EEDF8E6224}" type="pres">
      <dgm:prSet presAssocID="{35D0738A-DF69-A048-A1D6-E348BD7F817A}" presName="sibTrans" presStyleLbl="sibTrans2D1" presStyleIdx="1" presStyleCnt="3"/>
      <dgm:spPr/>
      <dgm:t>
        <a:bodyPr/>
        <a:lstStyle/>
        <a:p>
          <a:endParaRPr lang="en-US"/>
        </a:p>
      </dgm:t>
    </dgm:pt>
    <dgm:pt modelId="{FBCA2A3C-A63C-464C-9964-DBEF39D8A317}" type="pres">
      <dgm:prSet presAssocID="{35D0738A-DF69-A048-A1D6-E348BD7F817A}" presName="connectorText" presStyleLbl="sibTrans2D1" presStyleIdx="1" presStyleCnt="3"/>
      <dgm:spPr/>
      <dgm:t>
        <a:bodyPr/>
        <a:lstStyle/>
        <a:p>
          <a:endParaRPr lang="en-US"/>
        </a:p>
      </dgm:t>
    </dgm:pt>
    <dgm:pt modelId="{C8236540-5147-A448-AE4F-334766BCEBD2}" type="pres">
      <dgm:prSet presAssocID="{90E67E7B-83DA-8A46-BD05-CEF1A95AD298}" presName="node" presStyleLbl="node1" presStyleIdx="2" presStyleCnt="4">
        <dgm:presLayoutVars>
          <dgm:bulletEnabled val="1"/>
        </dgm:presLayoutVars>
      </dgm:prSet>
      <dgm:spPr/>
      <dgm:t>
        <a:bodyPr/>
        <a:lstStyle/>
        <a:p>
          <a:endParaRPr lang="en-US"/>
        </a:p>
      </dgm:t>
    </dgm:pt>
    <dgm:pt modelId="{3CC4A9B0-3958-584E-85EC-1FD99D8BFFC3}" type="pres">
      <dgm:prSet presAssocID="{37F6D4A7-F737-E640-9C9D-7874C93F8A63}" presName="sibTrans" presStyleLbl="sibTrans2D1" presStyleIdx="2" presStyleCnt="3"/>
      <dgm:spPr/>
      <dgm:t>
        <a:bodyPr/>
        <a:lstStyle/>
        <a:p>
          <a:endParaRPr lang="en-US"/>
        </a:p>
      </dgm:t>
    </dgm:pt>
    <dgm:pt modelId="{AC88E3C2-E75E-1A48-9742-637288D893BD}" type="pres">
      <dgm:prSet presAssocID="{37F6D4A7-F737-E640-9C9D-7874C93F8A63}" presName="connectorText" presStyleLbl="sibTrans2D1" presStyleIdx="2" presStyleCnt="3"/>
      <dgm:spPr/>
      <dgm:t>
        <a:bodyPr/>
        <a:lstStyle/>
        <a:p>
          <a:endParaRPr lang="en-US"/>
        </a:p>
      </dgm:t>
    </dgm:pt>
    <dgm:pt modelId="{F8970D5F-3D51-5E4A-864A-B2E88404F3A6}" type="pres">
      <dgm:prSet presAssocID="{94FEE4B0-BF9A-5543-B2DE-0A301C066CD3}" presName="node" presStyleLbl="node1" presStyleIdx="3" presStyleCnt="4">
        <dgm:presLayoutVars>
          <dgm:bulletEnabled val="1"/>
        </dgm:presLayoutVars>
      </dgm:prSet>
      <dgm:spPr/>
      <dgm:t>
        <a:bodyPr/>
        <a:lstStyle/>
        <a:p>
          <a:endParaRPr lang="en-US"/>
        </a:p>
      </dgm:t>
    </dgm:pt>
  </dgm:ptLst>
  <dgm:cxnLst>
    <dgm:cxn modelId="{3B20096D-8133-F04A-901F-E9F0F6D9F4F6}" type="presOf" srcId="{37F6D4A7-F737-E640-9C9D-7874C93F8A63}" destId="{AC88E3C2-E75E-1A48-9742-637288D893BD}" srcOrd="1" destOrd="0" presId="urn:microsoft.com/office/officeart/2005/8/layout/process1"/>
    <dgm:cxn modelId="{41748923-60E1-7F4F-9BB1-2A7F32E56DA2}" type="presOf" srcId="{CE3BF82F-21F2-154C-AA8A-C2B259D64D5A}" destId="{9160AD6C-2515-F748-AE5B-0FB6C25CF529}" srcOrd="0" destOrd="0" presId="urn:microsoft.com/office/officeart/2005/8/layout/process1"/>
    <dgm:cxn modelId="{5B8CD1D0-E2A9-C44E-B7B9-CFA9394490E2}" type="presOf" srcId="{35D0738A-DF69-A048-A1D6-E348BD7F817A}" destId="{0BEEDD2E-0768-F14D-9863-83EEDF8E6224}" srcOrd="0" destOrd="0" presId="urn:microsoft.com/office/officeart/2005/8/layout/process1"/>
    <dgm:cxn modelId="{8B675CCF-3E2D-F74B-A87E-EEEA8107ABF0}" type="presOf" srcId="{37F6D4A7-F737-E640-9C9D-7874C93F8A63}" destId="{3CC4A9B0-3958-584E-85EC-1FD99D8BFFC3}" srcOrd="0" destOrd="0" presId="urn:microsoft.com/office/officeart/2005/8/layout/process1"/>
    <dgm:cxn modelId="{D2FC28CD-9136-C549-978D-0F817725C00F}" srcId="{B288BD77-2D96-CE48-B953-23CD8B6329AD}" destId="{94FEE4B0-BF9A-5543-B2DE-0A301C066CD3}" srcOrd="3" destOrd="0" parTransId="{7CFEBDDC-B84B-4242-B05C-E57EF73D2911}" sibTransId="{4C03679C-297E-F54F-A6D7-6697BC0AC296}"/>
    <dgm:cxn modelId="{322E55E2-81F0-B14B-B6AB-0EC30D7AAF04}" srcId="{B288BD77-2D96-CE48-B953-23CD8B6329AD}" destId="{FA543AF2-BE59-1643-A89A-E8061D3F7FDB}" srcOrd="1" destOrd="0" parTransId="{0C19E8DE-5911-814C-A900-87A1C36EE728}" sibTransId="{35D0738A-DF69-A048-A1D6-E348BD7F817A}"/>
    <dgm:cxn modelId="{4018114C-EF97-B946-9BAA-1AAAF23D6A74}" type="presOf" srcId="{CE3BF82F-21F2-154C-AA8A-C2B259D64D5A}" destId="{209B513D-C831-F742-ABD6-621DF885021E}" srcOrd="1" destOrd="0" presId="urn:microsoft.com/office/officeart/2005/8/layout/process1"/>
    <dgm:cxn modelId="{57DC25CE-760B-C240-8599-49FBC83F008B}" srcId="{B288BD77-2D96-CE48-B953-23CD8B6329AD}" destId="{90E67E7B-83DA-8A46-BD05-CEF1A95AD298}" srcOrd="2" destOrd="0" parTransId="{77B407D5-A45C-D448-A7A6-C17AA9165BE0}" sibTransId="{37F6D4A7-F737-E640-9C9D-7874C93F8A63}"/>
    <dgm:cxn modelId="{093D8A26-9BDE-B142-AC74-0D3CB560219A}" type="presOf" srcId="{EAD914C0-E65E-6148-8119-BCA9F7674FEB}" destId="{1B5A58BF-ACE8-3E49-9DB3-529CC574E58D}" srcOrd="0" destOrd="0" presId="urn:microsoft.com/office/officeart/2005/8/layout/process1"/>
    <dgm:cxn modelId="{0DAD4C0E-C9D7-DB40-9DC4-7FB966487252}" type="presOf" srcId="{B288BD77-2D96-CE48-B953-23CD8B6329AD}" destId="{02B53676-F77E-A642-B57A-7037FF466F26}" srcOrd="0" destOrd="0" presId="urn:microsoft.com/office/officeart/2005/8/layout/process1"/>
    <dgm:cxn modelId="{97574AAA-310E-7B44-B5BF-1A0AD1EA9F84}" type="presOf" srcId="{90E67E7B-83DA-8A46-BD05-CEF1A95AD298}" destId="{C8236540-5147-A448-AE4F-334766BCEBD2}" srcOrd="0" destOrd="0" presId="urn:microsoft.com/office/officeart/2005/8/layout/process1"/>
    <dgm:cxn modelId="{E916A395-563B-7049-BA07-80E29B692D9E}" type="presOf" srcId="{94FEE4B0-BF9A-5543-B2DE-0A301C066CD3}" destId="{F8970D5F-3D51-5E4A-864A-B2E88404F3A6}" srcOrd="0" destOrd="0" presId="urn:microsoft.com/office/officeart/2005/8/layout/process1"/>
    <dgm:cxn modelId="{72E3ED4D-C9FB-1F46-9046-81B86A222966}" type="presOf" srcId="{35D0738A-DF69-A048-A1D6-E348BD7F817A}" destId="{FBCA2A3C-A63C-464C-9964-DBEF39D8A317}" srcOrd="1" destOrd="0" presId="urn:microsoft.com/office/officeart/2005/8/layout/process1"/>
    <dgm:cxn modelId="{D065B312-37DB-C04A-9941-E73CDD11A8C9}" type="presOf" srcId="{FA543AF2-BE59-1643-A89A-E8061D3F7FDB}" destId="{D5478A96-908A-5942-9415-6A3FB2C9DAAB}" srcOrd="0" destOrd="0" presId="urn:microsoft.com/office/officeart/2005/8/layout/process1"/>
    <dgm:cxn modelId="{B4978AFB-49F9-2F45-A268-CF9A96D55F90}" srcId="{B288BD77-2D96-CE48-B953-23CD8B6329AD}" destId="{EAD914C0-E65E-6148-8119-BCA9F7674FEB}" srcOrd="0" destOrd="0" parTransId="{699735CB-C199-8548-A9E3-7EF4E519D5A2}" sibTransId="{CE3BF82F-21F2-154C-AA8A-C2B259D64D5A}"/>
    <dgm:cxn modelId="{6AC4A1F5-8EC2-C444-B5A4-C294025A08D5}" type="presParOf" srcId="{02B53676-F77E-A642-B57A-7037FF466F26}" destId="{1B5A58BF-ACE8-3E49-9DB3-529CC574E58D}" srcOrd="0" destOrd="0" presId="urn:microsoft.com/office/officeart/2005/8/layout/process1"/>
    <dgm:cxn modelId="{650A937A-3041-A644-95A9-8BBFB848BCA8}" type="presParOf" srcId="{02B53676-F77E-A642-B57A-7037FF466F26}" destId="{9160AD6C-2515-F748-AE5B-0FB6C25CF529}" srcOrd="1" destOrd="0" presId="urn:microsoft.com/office/officeart/2005/8/layout/process1"/>
    <dgm:cxn modelId="{FC000DBF-92F4-124D-BA92-2301F44F4336}" type="presParOf" srcId="{9160AD6C-2515-F748-AE5B-0FB6C25CF529}" destId="{209B513D-C831-F742-ABD6-621DF885021E}" srcOrd="0" destOrd="0" presId="urn:microsoft.com/office/officeart/2005/8/layout/process1"/>
    <dgm:cxn modelId="{0421692E-6856-6D41-81CE-4B6A81C4FB87}" type="presParOf" srcId="{02B53676-F77E-A642-B57A-7037FF466F26}" destId="{D5478A96-908A-5942-9415-6A3FB2C9DAAB}" srcOrd="2" destOrd="0" presId="urn:microsoft.com/office/officeart/2005/8/layout/process1"/>
    <dgm:cxn modelId="{9596081D-0935-3545-B800-F37B0A158C04}" type="presParOf" srcId="{02B53676-F77E-A642-B57A-7037FF466F26}" destId="{0BEEDD2E-0768-F14D-9863-83EEDF8E6224}" srcOrd="3" destOrd="0" presId="urn:microsoft.com/office/officeart/2005/8/layout/process1"/>
    <dgm:cxn modelId="{FA1476D2-7802-1A4A-BA7B-7AEA36105CE6}" type="presParOf" srcId="{0BEEDD2E-0768-F14D-9863-83EEDF8E6224}" destId="{FBCA2A3C-A63C-464C-9964-DBEF39D8A317}" srcOrd="0" destOrd="0" presId="urn:microsoft.com/office/officeart/2005/8/layout/process1"/>
    <dgm:cxn modelId="{E4CEC102-41EE-084D-BA5A-C38E37EB3CD0}" type="presParOf" srcId="{02B53676-F77E-A642-B57A-7037FF466F26}" destId="{C8236540-5147-A448-AE4F-334766BCEBD2}" srcOrd="4" destOrd="0" presId="urn:microsoft.com/office/officeart/2005/8/layout/process1"/>
    <dgm:cxn modelId="{B72FB48F-E6B6-BC4F-8561-0B5D1EECF7ED}" type="presParOf" srcId="{02B53676-F77E-A642-B57A-7037FF466F26}" destId="{3CC4A9B0-3958-584E-85EC-1FD99D8BFFC3}" srcOrd="5" destOrd="0" presId="urn:microsoft.com/office/officeart/2005/8/layout/process1"/>
    <dgm:cxn modelId="{C0B03B3B-D53C-E14E-A0A6-FA99EFBE8263}" type="presParOf" srcId="{3CC4A9B0-3958-584E-85EC-1FD99D8BFFC3}" destId="{AC88E3C2-E75E-1A48-9742-637288D893BD}" srcOrd="0" destOrd="0" presId="urn:microsoft.com/office/officeart/2005/8/layout/process1"/>
    <dgm:cxn modelId="{30555FA5-9CC7-6541-B9CE-31B707E97A38}" type="presParOf" srcId="{02B53676-F77E-A642-B57A-7037FF466F26}" destId="{F8970D5F-3D51-5E4A-864A-B2E88404F3A6}"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A58BF-ACE8-3E49-9DB3-529CC574E58D}">
      <dsp:nvSpPr>
        <dsp:cNvPr id="0" name=""/>
        <dsp:cNvSpPr/>
      </dsp:nvSpPr>
      <dsp:spPr>
        <a:xfrm>
          <a:off x="3640" y="950391"/>
          <a:ext cx="1591527" cy="149205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t>Collect relocation habitat data</a:t>
          </a:r>
          <a:endParaRPr lang="en-US" sz="1800" b="1" kern="1200" dirty="0"/>
        </a:p>
      </dsp:txBody>
      <dsp:txXfrm>
        <a:off x="47341" y="994092"/>
        <a:ext cx="1504125" cy="1404654"/>
      </dsp:txXfrm>
    </dsp:sp>
    <dsp:sp modelId="{9160AD6C-2515-F748-AE5B-0FB6C25CF529}">
      <dsp:nvSpPr>
        <dsp:cNvPr id="0" name=""/>
        <dsp:cNvSpPr/>
      </dsp:nvSpPr>
      <dsp:spPr>
        <a:xfrm>
          <a:off x="1754319" y="1499070"/>
          <a:ext cx="337403" cy="39469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754319" y="1578010"/>
        <a:ext cx="236182" cy="236818"/>
      </dsp:txXfrm>
    </dsp:sp>
    <dsp:sp modelId="{D5478A96-908A-5942-9415-6A3FB2C9DAAB}">
      <dsp:nvSpPr>
        <dsp:cNvPr id="0" name=""/>
        <dsp:cNvSpPr/>
      </dsp:nvSpPr>
      <dsp:spPr>
        <a:xfrm>
          <a:off x="2231778" y="950391"/>
          <a:ext cx="1591527" cy="149205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t>Create utilization distribution using point locations</a:t>
          </a:r>
          <a:endParaRPr lang="en-US" sz="1800" b="1" kern="1200" dirty="0"/>
        </a:p>
      </dsp:txBody>
      <dsp:txXfrm>
        <a:off x="2275479" y="994092"/>
        <a:ext cx="1504125" cy="1404654"/>
      </dsp:txXfrm>
    </dsp:sp>
    <dsp:sp modelId="{0BEEDD2E-0768-F14D-9863-83EEDF8E6224}">
      <dsp:nvSpPr>
        <dsp:cNvPr id="0" name=""/>
        <dsp:cNvSpPr/>
      </dsp:nvSpPr>
      <dsp:spPr>
        <a:xfrm>
          <a:off x="3982457" y="1499070"/>
          <a:ext cx="337403" cy="39469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982457" y="1578010"/>
        <a:ext cx="236182" cy="236818"/>
      </dsp:txXfrm>
    </dsp:sp>
    <dsp:sp modelId="{C8236540-5147-A448-AE4F-334766BCEBD2}">
      <dsp:nvSpPr>
        <dsp:cNvPr id="0" name=""/>
        <dsp:cNvSpPr/>
      </dsp:nvSpPr>
      <dsp:spPr>
        <a:xfrm>
          <a:off x="4459915" y="950391"/>
          <a:ext cx="1591527" cy="149205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t>Quantify resource use as height</a:t>
          </a:r>
          <a:endParaRPr lang="en-US" sz="1800" b="1" kern="1200" dirty="0"/>
        </a:p>
      </dsp:txBody>
      <dsp:txXfrm>
        <a:off x="4503616" y="994092"/>
        <a:ext cx="1504125" cy="1404654"/>
      </dsp:txXfrm>
    </dsp:sp>
    <dsp:sp modelId="{3CC4A9B0-3958-584E-85EC-1FD99D8BFFC3}">
      <dsp:nvSpPr>
        <dsp:cNvPr id="0" name=""/>
        <dsp:cNvSpPr/>
      </dsp:nvSpPr>
      <dsp:spPr>
        <a:xfrm>
          <a:off x="6210595" y="1499070"/>
          <a:ext cx="337403" cy="39469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6210595" y="1578010"/>
        <a:ext cx="236182" cy="236818"/>
      </dsp:txXfrm>
    </dsp:sp>
    <dsp:sp modelId="{F8970D5F-3D51-5E4A-864A-B2E88404F3A6}">
      <dsp:nvSpPr>
        <dsp:cNvPr id="0" name=""/>
        <dsp:cNvSpPr/>
      </dsp:nvSpPr>
      <dsp:spPr>
        <a:xfrm>
          <a:off x="6688053" y="950391"/>
          <a:ext cx="1591527" cy="149205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t>Relate continuous use to habitat covariates</a:t>
          </a:r>
          <a:endParaRPr lang="en-US" sz="1800" b="1" kern="1200" dirty="0"/>
        </a:p>
      </dsp:txBody>
      <dsp:txXfrm>
        <a:off x="6731754" y="994092"/>
        <a:ext cx="1504125" cy="1404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A58BF-ACE8-3E49-9DB3-529CC574E58D}">
      <dsp:nvSpPr>
        <dsp:cNvPr id="0" name=""/>
        <dsp:cNvSpPr/>
      </dsp:nvSpPr>
      <dsp:spPr>
        <a:xfrm>
          <a:off x="0" y="442383"/>
          <a:ext cx="2723445" cy="1634067"/>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t>Collect relocation habitat data</a:t>
          </a:r>
          <a:endParaRPr lang="en-US" sz="2800" b="1" kern="1200" dirty="0"/>
        </a:p>
      </dsp:txBody>
      <dsp:txXfrm>
        <a:off x="47860" y="490243"/>
        <a:ext cx="2627725" cy="15383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236540-5147-A448-AE4F-334766BCEBD2}">
      <dsp:nvSpPr>
        <dsp:cNvPr id="0" name=""/>
        <dsp:cNvSpPr/>
      </dsp:nvSpPr>
      <dsp:spPr>
        <a:xfrm>
          <a:off x="0" y="673683"/>
          <a:ext cx="2949222" cy="1999094"/>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smtClean="0"/>
            <a:t>Quantify resource use as height</a:t>
          </a:r>
          <a:endParaRPr lang="en-US" sz="2800" b="1" kern="1200" dirty="0"/>
        </a:p>
      </dsp:txBody>
      <dsp:txXfrm>
        <a:off x="58551" y="732234"/>
        <a:ext cx="2832120" cy="18819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5A58BF-ACE8-3E49-9DB3-529CC574E58D}">
      <dsp:nvSpPr>
        <dsp:cNvPr id="0" name=""/>
        <dsp:cNvSpPr/>
      </dsp:nvSpPr>
      <dsp:spPr>
        <a:xfrm>
          <a:off x="3640" y="950391"/>
          <a:ext cx="1591527" cy="149205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t>Collect relocation habitat data</a:t>
          </a:r>
          <a:endParaRPr lang="en-US" sz="1800" b="1" kern="1200" dirty="0"/>
        </a:p>
      </dsp:txBody>
      <dsp:txXfrm>
        <a:off x="47341" y="994092"/>
        <a:ext cx="1504125" cy="1404654"/>
      </dsp:txXfrm>
    </dsp:sp>
    <dsp:sp modelId="{9160AD6C-2515-F748-AE5B-0FB6C25CF529}">
      <dsp:nvSpPr>
        <dsp:cNvPr id="0" name=""/>
        <dsp:cNvSpPr/>
      </dsp:nvSpPr>
      <dsp:spPr>
        <a:xfrm>
          <a:off x="1754319" y="1499070"/>
          <a:ext cx="337403" cy="39469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754319" y="1578010"/>
        <a:ext cx="236182" cy="236818"/>
      </dsp:txXfrm>
    </dsp:sp>
    <dsp:sp modelId="{D5478A96-908A-5942-9415-6A3FB2C9DAAB}">
      <dsp:nvSpPr>
        <dsp:cNvPr id="0" name=""/>
        <dsp:cNvSpPr/>
      </dsp:nvSpPr>
      <dsp:spPr>
        <a:xfrm>
          <a:off x="2231778" y="950391"/>
          <a:ext cx="1591527" cy="149205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t>Create utilization distribution using point locations</a:t>
          </a:r>
          <a:endParaRPr lang="en-US" sz="1800" b="1" kern="1200" dirty="0"/>
        </a:p>
      </dsp:txBody>
      <dsp:txXfrm>
        <a:off x="2275479" y="994092"/>
        <a:ext cx="1504125" cy="1404654"/>
      </dsp:txXfrm>
    </dsp:sp>
    <dsp:sp modelId="{0BEEDD2E-0768-F14D-9863-83EEDF8E6224}">
      <dsp:nvSpPr>
        <dsp:cNvPr id="0" name=""/>
        <dsp:cNvSpPr/>
      </dsp:nvSpPr>
      <dsp:spPr>
        <a:xfrm>
          <a:off x="3982457" y="1499070"/>
          <a:ext cx="337403" cy="39469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982457" y="1578010"/>
        <a:ext cx="236182" cy="236818"/>
      </dsp:txXfrm>
    </dsp:sp>
    <dsp:sp modelId="{C8236540-5147-A448-AE4F-334766BCEBD2}">
      <dsp:nvSpPr>
        <dsp:cNvPr id="0" name=""/>
        <dsp:cNvSpPr/>
      </dsp:nvSpPr>
      <dsp:spPr>
        <a:xfrm>
          <a:off x="4459915" y="950391"/>
          <a:ext cx="1591527" cy="149205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t>Quantify resource use as height</a:t>
          </a:r>
          <a:endParaRPr lang="en-US" sz="1800" b="1" kern="1200" dirty="0"/>
        </a:p>
      </dsp:txBody>
      <dsp:txXfrm>
        <a:off x="4503616" y="994092"/>
        <a:ext cx="1504125" cy="1404654"/>
      </dsp:txXfrm>
    </dsp:sp>
    <dsp:sp modelId="{3CC4A9B0-3958-584E-85EC-1FD99D8BFFC3}">
      <dsp:nvSpPr>
        <dsp:cNvPr id="0" name=""/>
        <dsp:cNvSpPr/>
      </dsp:nvSpPr>
      <dsp:spPr>
        <a:xfrm>
          <a:off x="6210595" y="1499070"/>
          <a:ext cx="337403" cy="394698"/>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6210595" y="1578010"/>
        <a:ext cx="236182" cy="236818"/>
      </dsp:txXfrm>
    </dsp:sp>
    <dsp:sp modelId="{F8970D5F-3D51-5E4A-864A-B2E88404F3A6}">
      <dsp:nvSpPr>
        <dsp:cNvPr id="0" name=""/>
        <dsp:cNvSpPr/>
      </dsp:nvSpPr>
      <dsp:spPr>
        <a:xfrm>
          <a:off x="6688053" y="950391"/>
          <a:ext cx="1591527" cy="1492056"/>
        </a:xfrm>
        <a:prstGeom prst="roundRect">
          <a:avLst>
            <a:gd name="adj" fmla="val 10000"/>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t>Relate continuous use to habitat covariates</a:t>
          </a:r>
          <a:endParaRPr lang="en-US" sz="1800" b="1" kern="1200" dirty="0"/>
        </a:p>
      </dsp:txBody>
      <dsp:txXfrm>
        <a:off x="6731754" y="994092"/>
        <a:ext cx="1504125" cy="140465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6BF267-7973-1742-8ED0-E650703EBB92}" type="datetimeFigureOut">
              <a:rPr lang="en-US" smtClean="0"/>
              <a:t>4/23/19</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75819AC-EF3E-384D-83E5-1DB0817D8F4A}" type="slidenum">
              <a:rPr lang="en-US" smtClean="0"/>
              <a:t>‹#›</a:t>
            </a:fld>
            <a:endParaRPr lang="en-US"/>
          </a:p>
        </p:txBody>
      </p:sp>
    </p:spTree>
    <p:extLst>
      <p:ext uri="{BB962C8B-B14F-4D97-AF65-F5344CB8AC3E}">
        <p14:creationId xmlns:p14="http://schemas.microsoft.com/office/powerpoint/2010/main" val="219199281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c. 1901</a:t>
            </a:r>
          </a:p>
          <a:p>
            <a:endParaRPr lang="en-US" dirty="0" smtClean="0"/>
          </a:p>
          <a:p>
            <a:r>
              <a:rPr lang="en-US" dirty="0" smtClean="0"/>
              <a:t>Previously, talked about home ranges copperheads</a:t>
            </a:r>
            <a:r>
              <a:rPr lang="en-US" baseline="0" dirty="0" smtClean="0"/>
              <a:t> Overton park</a:t>
            </a:r>
          </a:p>
          <a:p>
            <a:r>
              <a:rPr lang="en-US" baseline="0" dirty="0" smtClean="0"/>
              <a:t>Also intro to genetics last spring</a:t>
            </a:r>
          </a:p>
          <a:p>
            <a:r>
              <a:rPr lang="en-US" baseline="0" dirty="0" smtClean="0"/>
              <a:t>This semester: looking at habitat aspects in my copperhead population</a:t>
            </a:r>
            <a:endParaRPr lang="en-US" dirty="0"/>
          </a:p>
        </p:txBody>
      </p:sp>
      <p:sp>
        <p:nvSpPr>
          <p:cNvPr id="4" name="Slide Number Placeholder 3"/>
          <p:cNvSpPr>
            <a:spLocks noGrp="1"/>
          </p:cNvSpPr>
          <p:nvPr>
            <p:ph type="sldNum" sz="quarter" idx="10"/>
          </p:nvPr>
        </p:nvSpPr>
        <p:spPr/>
        <p:txBody>
          <a:bodyPr/>
          <a:lstStyle/>
          <a:p>
            <a:fld id="{65A05B81-E582-1744-A4D4-7A9C62903599}" type="slidenum">
              <a:rPr lang="en-US" smtClean="0">
                <a:solidFill>
                  <a:prstClr val="black"/>
                </a:solidFill>
                <a:latin typeface="Calibri"/>
              </a:rPr>
              <a:pPr/>
              <a:t>1</a:t>
            </a:fld>
            <a:endParaRPr lang="en-US">
              <a:solidFill>
                <a:prstClr val="black"/>
              </a:solidFill>
              <a:latin typeface="Calibri"/>
            </a:endParaRPr>
          </a:p>
        </p:txBody>
      </p:sp>
    </p:spTree>
    <p:extLst>
      <p:ext uri="{BB962C8B-B14F-4D97-AF65-F5344CB8AC3E}">
        <p14:creationId xmlns:p14="http://schemas.microsoft.com/office/powerpoint/2010/main" val="1620373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GEEs have been previously applied to habitat analyses in resource selection (</a:t>
            </a:r>
            <a:r>
              <a:rPr lang="en-US" sz="1200" kern="1200" dirty="0" err="1" smtClean="0">
                <a:solidFill>
                  <a:schemeClr val="tx1"/>
                </a:solidFill>
                <a:effectLst/>
                <a:latin typeface="+mn-lt"/>
                <a:ea typeface="+mn-ea"/>
                <a:cs typeface="+mn-cs"/>
              </a:rPr>
              <a:t>Koper</a:t>
            </a:r>
            <a:r>
              <a:rPr lang="en-US" sz="1200" kern="1200" dirty="0" smtClean="0">
                <a:solidFill>
                  <a:schemeClr val="tx1"/>
                </a:solidFill>
                <a:effectLst/>
                <a:latin typeface="+mn-lt"/>
                <a:ea typeface="+mn-ea"/>
                <a:cs typeface="+mn-cs"/>
              </a:rPr>
              <a:t> &amp; </a:t>
            </a:r>
            <a:r>
              <a:rPr lang="en-US" sz="1200" kern="1200" dirty="0" err="1" smtClean="0">
                <a:solidFill>
                  <a:schemeClr val="tx1"/>
                </a:solidFill>
                <a:effectLst/>
                <a:latin typeface="+mn-lt"/>
                <a:ea typeface="+mn-ea"/>
                <a:cs typeface="+mn-cs"/>
              </a:rPr>
              <a:t>Manseau</a:t>
            </a:r>
            <a:r>
              <a:rPr lang="en-US" sz="1200" kern="1200" dirty="0" smtClean="0">
                <a:solidFill>
                  <a:schemeClr val="tx1"/>
                </a:solidFill>
                <a:effectLst/>
                <a:latin typeface="+mn-lt"/>
                <a:ea typeface="+mn-ea"/>
                <a:cs typeface="+mn-cs"/>
              </a:rPr>
              <a:t>, 2009), but have not been currently applied in the resource utilization framework</a:t>
            </a:r>
          </a:p>
          <a:p>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75819AC-EF3E-384D-83E5-1DB0817D8F4A}" type="slidenum">
              <a:rPr lang="en-US" smtClean="0"/>
              <a:t>11</a:t>
            </a:fld>
            <a:endParaRPr lang="en-US"/>
          </a:p>
        </p:txBody>
      </p:sp>
    </p:spTree>
    <p:extLst>
      <p:ext uri="{BB962C8B-B14F-4D97-AF65-F5344CB8AC3E}">
        <p14:creationId xmlns:p14="http://schemas.microsoft.com/office/powerpoint/2010/main" val="3208119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10F068A-65C5-A040-AF57-665892EC7745}" type="slidenum">
              <a:rPr lang="en-US" smtClean="0"/>
              <a:t>14</a:t>
            </a:fld>
            <a:endParaRPr lang="en-US"/>
          </a:p>
        </p:txBody>
      </p:sp>
    </p:spTree>
    <p:extLst>
      <p:ext uri="{BB962C8B-B14F-4D97-AF65-F5344CB8AC3E}">
        <p14:creationId xmlns:p14="http://schemas.microsoft.com/office/powerpoint/2010/main" val="24901534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5A05B81-E582-1744-A4D4-7A9C62903599}" type="slidenum">
              <a:rPr lang="en-US" smtClean="0"/>
              <a:t>15</a:t>
            </a:fld>
            <a:endParaRPr lang="en-US"/>
          </a:p>
        </p:txBody>
      </p:sp>
    </p:spTree>
    <p:extLst>
      <p:ext uri="{BB962C8B-B14F-4D97-AF65-F5344CB8AC3E}">
        <p14:creationId xmlns:p14="http://schemas.microsoft.com/office/powerpoint/2010/main" val="3055787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baseline="0" dirty="0" smtClean="0"/>
              <a:t>Fixed-kernel home-range estimator</a:t>
            </a:r>
            <a:endParaRPr lang="en-US" baseline="0" dirty="0" smtClean="0"/>
          </a:p>
        </p:txBody>
      </p:sp>
      <p:sp>
        <p:nvSpPr>
          <p:cNvPr id="4" name="Slide Number Placeholder 3"/>
          <p:cNvSpPr>
            <a:spLocks noGrp="1"/>
          </p:cNvSpPr>
          <p:nvPr>
            <p:ph type="sldNum" sz="quarter" idx="10"/>
          </p:nvPr>
        </p:nvSpPr>
        <p:spPr/>
        <p:txBody>
          <a:bodyPr/>
          <a:lstStyle/>
          <a:p>
            <a:fld id="{875819AC-EF3E-384D-83E5-1DB0817D8F4A}" type="slidenum">
              <a:rPr lang="en-US" smtClean="0"/>
              <a:t>16</a:t>
            </a:fld>
            <a:endParaRPr lang="en-US"/>
          </a:p>
        </p:txBody>
      </p:sp>
    </p:spTree>
    <p:extLst>
      <p:ext uri="{BB962C8B-B14F-4D97-AF65-F5344CB8AC3E}">
        <p14:creationId xmlns:p14="http://schemas.microsoft.com/office/powerpoint/2010/main" val="1192436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baseline="0" dirty="0" smtClean="0"/>
              <a:t>Fixed-kernel home-range estimator</a:t>
            </a:r>
          </a:p>
          <a:p>
            <a:pPr marL="342900" indent="-342900">
              <a:buFont typeface="+mj-lt"/>
              <a:buAutoNum type="arabicPeriod"/>
            </a:pPr>
            <a:r>
              <a:rPr lang="en-US" dirty="0" smtClean="0">
                <a:latin typeface="Monaco"/>
                <a:cs typeface="Monaco"/>
              </a:rPr>
              <a:t>Calculate kernel bandwidth</a:t>
            </a:r>
          </a:p>
          <a:p>
            <a:pPr marL="342900" indent="-342900">
              <a:buFont typeface="+mj-lt"/>
              <a:buAutoNum type="arabicPeriod"/>
            </a:pPr>
            <a:r>
              <a:rPr lang="en-US" dirty="0" smtClean="0">
                <a:latin typeface="Monaco"/>
                <a:cs typeface="Monaco"/>
              </a:rPr>
              <a:t>Calculate kernel density estimator</a:t>
            </a:r>
          </a:p>
          <a:p>
            <a:pPr marL="342900" indent="-342900">
              <a:buFont typeface="+mj-lt"/>
              <a:buAutoNum type="arabicPeriod"/>
            </a:pPr>
            <a:r>
              <a:rPr lang="en-US" dirty="0" smtClean="0">
                <a:latin typeface="Monaco"/>
                <a:cs typeface="Monaco"/>
              </a:rPr>
              <a:t>Create utilization distribution</a:t>
            </a:r>
          </a:p>
          <a:p>
            <a:endParaRPr lang="en-US" baseline="0" dirty="0" smtClean="0"/>
          </a:p>
        </p:txBody>
      </p:sp>
      <p:sp>
        <p:nvSpPr>
          <p:cNvPr id="4" name="Slide Number Placeholder 3"/>
          <p:cNvSpPr>
            <a:spLocks noGrp="1"/>
          </p:cNvSpPr>
          <p:nvPr>
            <p:ph type="sldNum" sz="quarter" idx="10"/>
          </p:nvPr>
        </p:nvSpPr>
        <p:spPr/>
        <p:txBody>
          <a:bodyPr/>
          <a:lstStyle/>
          <a:p>
            <a:fld id="{875819AC-EF3E-384D-83E5-1DB0817D8F4A}" type="slidenum">
              <a:rPr lang="en-US" smtClean="0"/>
              <a:t>17</a:t>
            </a:fld>
            <a:endParaRPr lang="en-US"/>
          </a:p>
        </p:txBody>
      </p:sp>
    </p:spTree>
    <p:extLst>
      <p:ext uri="{BB962C8B-B14F-4D97-AF65-F5344CB8AC3E}">
        <p14:creationId xmlns:p14="http://schemas.microsoft.com/office/powerpoint/2010/main" val="1192436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mj-lt"/>
              <a:buAutoNum type="arabicPeriod"/>
            </a:pPr>
            <a:r>
              <a:rPr lang="en-US" dirty="0" smtClean="0">
                <a:latin typeface="Monaco"/>
                <a:cs typeface="Monaco"/>
              </a:rPr>
              <a:t>Calculate kernel bandwidth</a:t>
            </a:r>
          </a:p>
          <a:p>
            <a:pPr marL="342900" indent="-342900">
              <a:buFont typeface="+mj-lt"/>
              <a:buAutoNum type="arabicPeriod"/>
            </a:pPr>
            <a:r>
              <a:rPr lang="en-US" dirty="0" smtClean="0">
                <a:latin typeface="Monaco"/>
                <a:cs typeface="Monaco"/>
              </a:rPr>
              <a:t>Calculate kernel density estimator</a:t>
            </a:r>
          </a:p>
          <a:p>
            <a:pPr marL="342900" indent="-342900">
              <a:buFont typeface="+mj-lt"/>
              <a:buAutoNum type="arabicPeriod"/>
            </a:pPr>
            <a:r>
              <a:rPr lang="en-US" dirty="0" smtClean="0">
                <a:latin typeface="Monaco"/>
                <a:cs typeface="Monaco"/>
              </a:rPr>
              <a:t>Create utilization distribution</a:t>
            </a:r>
          </a:p>
          <a:p>
            <a:pPr marL="342900" indent="-342900">
              <a:buFont typeface="+mj-lt"/>
              <a:buAutoNum type="arabicPeriod"/>
            </a:pPr>
            <a:r>
              <a:rPr lang="en-US" dirty="0" smtClean="0">
                <a:latin typeface="Monaco"/>
                <a:cs typeface="Monaco"/>
              </a:rPr>
              <a:t>Get standardized</a:t>
            </a:r>
            <a:r>
              <a:rPr lang="en-US" baseline="0" dirty="0" smtClean="0">
                <a:latin typeface="Monaco"/>
                <a:cs typeface="Monaco"/>
              </a:rPr>
              <a:t> volume of the 99% UD</a:t>
            </a:r>
          </a:p>
          <a:p>
            <a:pPr marL="342900" indent="-342900">
              <a:buFont typeface="+mj-lt"/>
              <a:buAutoNum type="arabicPeriod"/>
            </a:pPr>
            <a:endParaRPr lang="en-US" dirty="0" smtClean="0">
              <a:latin typeface="Monaco"/>
              <a:cs typeface="Monaco"/>
            </a:endParaRPr>
          </a:p>
          <a:p>
            <a:endParaRPr lang="en-US" dirty="0"/>
          </a:p>
        </p:txBody>
      </p:sp>
      <p:sp>
        <p:nvSpPr>
          <p:cNvPr id="4" name="Slide Number Placeholder 3"/>
          <p:cNvSpPr>
            <a:spLocks noGrp="1"/>
          </p:cNvSpPr>
          <p:nvPr>
            <p:ph type="sldNum" sz="quarter" idx="10"/>
          </p:nvPr>
        </p:nvSpPr>
        <p:spPr/>
        <p:txBody>
          <a:bodyPr/>
          <a:lstStyle/>
          <a:p>
            <a:fld id="{875819AC-EF3E-384D-83E5-1DB0817D8F4A}" type="slidenum">
              <a:rPr lang="en-US" smtClean="0"/>
              <a:t>18</a:t>
            </a:fld>
            <a:endParaRPr lang="en-US"/>
          </a:p>
        </p:txBody>
      </p:sp>
    </p:spTree>
    <p:extLst>
      <p:ext uri="{BB962C8B-B14F-4D97-AF65-F5344CB8AC3E}">
        <p14:creationId xmlns:p14="http://schemas.microsoft.com/office/powerpoint/2010/main" val="1606660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landscape studies, they take every cell in a raster grid and relate it to habitat covariates. </a:t>
            </a:r>
            <a:endParaRPr lang="en-US" dirty="0"/>
          </a:p>
        </p:txBody>
      </p:sp>
      <p:sp>
        <p:nvSpPr>
          <p:cNvPr id="4" name="Slide Number Placeholder 3"/>
          <p:cNvSpPr>
            <a:spLocks noGrp="1"/>
          </p:cNvSpPr>
          <p:nvPr>
            <p:ph type="sldNum" sz="quarter" idx="10"/>
          </p:nvPr>
        </p:nvSpPr>
        <p:spPr/>
        <p:txBody>
          <a:bodyPr/>
          <a:lstStyle/>
          <a:p>
            <a:fld id="{875819AC-EF3E-384D-83E5-1DB0817D8F4A}" type="slidenum">
              <a:rPr lang="en-US" smtClean="0"/>
              <a:t>19</a:t>
            </a:fld>
            <a:endParaRPr lang="en-US"/>
          </a:p>
        </p:txBody>
      </p:sp>
    </p:spTree>
    <p:extLst>
      <p:ext uri="{BB962C8B-B14F-4D97-AF65-F5344CB8AC3E}">
        <p14:creationId xmlns:p14="http://schemas.microsoft.com/office/powerpoint/2010/main" val="33158816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my study, I do not have microhabitat</a:t>
            </a:r>
            <a:r>
              <a:rPr lang="en-US" baseline="0" dirty="0" smtClean="0"/>
              <a:t> covariates, so I related points to the cells within the grid that I do have. </a:t>
            </a:r>
            <a:endParaRPr lang="en-US" dirty="0"/>
          </a:p>
        </p:txBody>
      </p:sp>
      <p:sp>
        <p:nvSpPr>
          <p:cNvPr id="4" name="Slide Number Placeholder 3"/>
          <p:cNvSpPr>
            <a:spLocks noGrp="1"/>
          </p:cNvSpPr>
          <p:nvPr>
            <p:ph type="sldNum" sz="quarter" idx="10"/>
          </p:nvPr>
        </p:nvSpPr>
        <p:spPr/>
        <p:txBody>
          <a:bodyPr/>
          <a:lstStyle/>
          <a:p>
            <a:fld id="{875819AC-EF3E-384D-83E5-1DB0817D8F4A}" type="slidenum">
              <a:rPr lang="en-US" smtClean="0"/>
              <a:t>20</a:t>
            </a:fld>
            <a:endParaRPr lang="en-US"/>
          </a:p>
        </p:txBody>
      </p:sp>
    </p:spTree>
    <p:extLst>
      <p:ext uri="{BB962C8B-B14F-4D97-AF65-F5344CB8AC3E}">
        <p14:creationId xmlns:p14="http://schemas.microsoft.com/office/powerpoint/2010/main" val="1856804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Conditional models include GLMM and LM. GEE is a marginal model.</a:t>
            </a:r>
            <a:r>
              <a:rPr lang="en-US" baseline="0" dirty="0" smtClean="0"/>
              <a:t> Linear model provides similar estimates and smaller standard errors because doesn’t account for individual errors. </a:t>
            </a:r>
          </a:p>
          <a:p>
            <a:endParaRPr lang="en-US" b="0" baseline="0" dirty="0" smtClean="0"/>
          </a:p>
          <a:p>
            <a:r>
              <a:rPr lang="en-US" b="0" baseline="0" dirty="0" smtClean="0"/>
              <a:t>Things to note: autocorrelation feature in GEE. More conservative estimates. </a:t>
            </a:r>
            <a:endParaRPr lang="en-US" b="0" dirty="0"/>
          </a:p>
        </p:txBody>
      </p:sp>
      <p:sp>
        <p:nvSpPr>
          <p:cNvPr id="4" name="Slide Number Placeholder 3"/>
          <p:cNvSpPr>
            <a:spLocks noGrp="1"/>
          </p:cNvSpPr>
          <p:nvPr>
            <p:ph type="sldNum" sz="quarter" idx="10"/>
          </p:nvPr>
        </p:nvSpPr>
        <p:spPr/>
        <p:txBody>
          <a:bodyPr/>
          <a:lstStyle/>
          <a:p>
            <a:fld id="{875819AC-EF3E-384D-83E5-1DB0817D8F4A}" type="slidenum">
              <a:rPr lang="en-US" smtClean="0"/>
              <a:t>23</a:t>
            </a:fld>
            <a:endParaRPr lang="en-US"/>
          </a:p>
        </p:txBody>
      </p:sp>
    </p:spTree>
    <p:extLst>
      <p:ext uri="{BB962C8B-B14F-4D97-AF65-F5344CB8AC3E}">
        <p14:creationId xmlns:p14="http://schemas.microsoft.com/office/powerpoint/2010/main" val="20281963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75819AC-EF3E-384D-83E5-1DB0817D8F4A}" type="slidenum">
              <a:rPr lang="en-US" smtClean="0"/>
              <a:t>24</a:t>
            </a:fld>
            <a:endParaRPr lang="en-US"/>
          </a:p>
        </p:txBody>
      </p:sp>
    </p:spTree>
    <p:extLst>
      <p:ext uri="{BB962C8B-B14F-4D97-AF65-F5344CB8AC3E}">
        <p14:creationId xmlns:p14="http://schemas.microsoft.com/office/powerpoint/2010/main" val="2028196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Consider this habitat at several</a:t>
            </a:r>
            <a:r>
              <a:rPr lang="en-US" baseline="0" dirty="0" smtClean="0"/>
              <a:t> different scales (landscape, microhabitat)</a:t>
            </a:r>
            <a:endParaRPr lang="en-US" dirty="0"/>
          </a:p>
        </p:txBody>
      </p:sp>
      <p:sp>
        <p:nvSpPr>
          <p:cNvPr id="4" name="Slide Number Placeholder 3"/>
          <p:cNvSpPr>
            <a:spLocks noGrp="1"/>
          </p:cNvSpPr>
          <p:nvPr>
            <p:ph type="sldNum" sz="quarter" idx="10"/>
          </p:nvPr>
        </p:nvSpPr>
        <p:spPr/>
        <p:txBody>
          <a:bodyPr/>
          <a:lstStyle/>
          <a:p>
            <a:fld id="{875819AC-EF3E-384D-83E5-1DB0817D8F4A}" type="slidenum">
              <a:rPr lang="en-US" smtClean="0"/>
              <a:t>2</a:t>
            </a:fld>
            <a:endParaRPr lang="en-US"/>
          </a:p>
        </p:txBody>
      </p:sp>
    </p:spTree>
    <p:extLst>
      <p:ext uri="{BB962C8B-B14F-4D97-AF65-F5344CB8AC3E}">
        <p14:creationId xmlns:p14="http://schemas.microsoft.com/office/powerpoint/2010/main" val="1390641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Homogeneity</a:t>
            </a:r>
            <a:r>
              <a:rPr lang="en-US" baseline="0" dirty="0" smtClean="0"/>
              <a:t> of variance issues…residuals are very wide and uneven across all predicted values. Also, large absolute values for residuals, indicating poor fit</a:t>
            </a:r>
          </a:p>
          <a:p>
            <a:endParaRPr lang="en-US" baseline="0" dirty="0" smtClean="0"/>
          </a:p>
          <a:p>
            <a:r>
              <a:rPr lang="en-US" baseline="0" dirty="0" smtClean="0"/>
              <a:t>If the model was better, we’d see a linear relationship between “Use” and “Predicted” values. </a:t>
            </a:r>
            <a:endParaRPr lang="en-US" dirty="0"/>
          </a:p>
        </p:txBody>
      </p:sp>
      <p:sp>
        <p:nvSpPr>
          <p:cNvPr id="4" name="Slide Number Placeholder 3"/>
          <p:cNvSpPr>
            <a:spLocks noGrp="1"/>
          </p:cNvSpPr>
          <p:nvPr>
            <p:ph type="sldNum" sz="quarter" idx="10"/>
          </p:nvPr>
        </p:nvSpPr>
        <p:spPr/>
        <p:txBody>
          <a:bodyPr/>
          <a:lstStyle/>
          <a:p>
            <a:fld id="{875819AC-EF3E-384D-83E5-1DB0817D8F4A}" type="slidenum">
              <a:rPr lang="en-US" smtClean="0"/>
              <a:t>25</a:t>
            </a:fld>
            <a:endParaRPr lang="en-US"/>
          </a:p>
        </p:txBody>
      </p:sp>
    </p:spTree>
    <p:extLst>
      <p:ext uri="{BB962C8B-B14F-4D97-AF65-F5344CB8AC3E}">
        <p14:creationId xmlns:p14="http://schemas.microsoft.com/office/powerpoint/2010/main" val="1199050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75819AC-EF3E-384D-83E5-1DB0817D8F4A}" type="slidenum">
              <a:rPr lang="en-US" smtClean="0"/>
              <a:t>26</a:t>
            </a:fld>
            <a:endParaRPr lang="en-US"/>
          </a:p>
        </p:txBody>
      </p:sp>
    </p:spTree>
    <p:extLst>
      <p:ext uri="{BB962C8B-B14F-4D97-AF65-F5344CB8AC3E}">
        <p14:creationId xmlns:p14="http://schemas.microsoft.com/office/powerpoint/2010/main" val="119905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 we will talk</a:t>
            </a:r>
            <a:r>
              <a:rPr lang="en-US" baseline="0" dirty="0" smtClean="0"/>
              <a:t> about why habitat studies are important to characterize an animal’s home range. </a:t>
            </a:r>
          </a:p>
          <a:p>
            <a:r>
              <a:rPr lang="en-US" baseline="0" dirty="0" smtClean="0"/>
              <a:t>The methodology to do that</a:t>
            </a:r>
          </a:p>
          <a:p>
            <a:r>
              <a:rPr lang="en-US" baseline="0" dirty="0" smtClean="0"/>
              <a:t>And how I accomplished that in my work. </a:t>
            </a:r>
            <a:endParaRPr lang="en-US" dirty="0"/>
          </a:p>
        </p:txBody>
      </p:sp>
      <p:sp>
        <p:nvSpPr>
          <p:cNvPr id="4" name="Slide Number Placeholder 3"/>
          <p:cNvSpPr>
            <a:spLocks noGrp="1"/>
          </p:cNvSpPr>
          <p:nvPr>
            <p:ph type="sldNum" sz="quarter" idx="10"/>
          </p:nvPr>
        </p:nvSpPr>
        <p:spPr/>
        <p:txBody>
          <a:bodyPr/>
          <a:lstStyle/>
          <a:p>
            <a:fld id="{875819AC-EF3E-384D-83E5-1DB0817D8F4A}" type="slidenum">
              <a:rPr lang="en-US" smtClean="0"/>
              <a:t>4</a:t>
            </a:fld>
            <a:endParaRPr lang="en-US"/>
          </a:p>
        </p:txBody>
      </p:sp>
    </p:spTree>
    <p:extLst>
      <p:ext uri="{BB962C8B-B14F-4D97-AF65-F5344CB8AC3E}">
        <p14:creationId xmlns:p14="http://schemas.microsoft.com/office/powerpoint/2010/main" val="2435284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﻿Lesser Prairie-Chicken – population</a:t>
            </a:r>
            <a:r>
              <a:rPr lang="en-US" baseline="0" dirty="0" smtClean="0"/>
              <a:t> is vulnerable and decreasing; depends on grassland habitats as other grouse species do. Biggest threat is conversion of natural prairie to farmlands. Closer to where I’m from in TX, bits of OK and southwestern KS. </a:t>
            </a:r>
          </a:p>
          <a:p>
            <a:endParaRPr lang="en-US" dirty="0"/>
          </a:p>
        </p:txBody>
      </p:sp>
      <p:sp>
        <p:nvSpPr>
          <p:cNvPr id="4" name="Slide Number Placeholder 3"/>
          <p:cNvSpPr>
            <a:spLocks noGrp="1"/>
          </p:cNvSpPr>
          <p:nvPr>
            <p:ph type="sldNum" sz="quarter" idx="10"/>
          </p:nvPr>
        </p:nvSpPr>
        <p:spPr/>
        <p:txBody>
          <a:bodyPr/>
          <a:lstStyle/>
          <a:p>
            <a:fld id="{875819AC-EF3E-384D-83E5-1DB0817D8F4A}" type="slidenum">
              <a:rPr lang="en-US" smtClean="0"/>
              <a:t>5</a:t>
            </a:fld>
            <a:endParaRPr lang="en-US"/>
          </a:p>
        </p:txBody>
      </p:sp>
    </p:spTree>
    <p:extLst>
      <p:ext uri="{BB962C8B-B14F-4D97-AF65-F5344CB8AC3E}">
        <p14:creationId xmlns:p14="http://schemas.microsoft.com/office/powerpoint/2010/main" val="2024381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dirty="0" smtClean="0"/>
              <a:t>﻿Figure 3. Relative probability of female lesser prairie-chickens’ use (95% CI) in relation to distance to the nearest tree (m; A). Relative probability of female lesser prairie-chicken habitat use (95% CI) in relation to distance to tree density (trees ∙ ha−1) at the 16-ha scale (B), probability of nest site (95% CI) in relation to distance to the nearest tree (m; C), and relative probability of female lesser prairie-chicken nest site selection (95% CI) in relation to tree densities (trees ∙ ha−1) at the 36-ha scale (D) in Kiowa and Comanche counties, Kansas, 2013−2014</a:t>
            </a:r>
            <a:endParaRPr lang="en-US" dirty="0"/>
          </a:p>
        </p:txBody>
      </p:sp>
      <p:sp>
        <p:nvSpPr>
          <p:cNvPr id="4" name="Slide Number Placeholder 3"/>
          <p:cNvSpPr>
            <a:spLocks noGrp="1"/>
          </p:cNvSpPr>
          <p:nvPr>
            <p:ph type="sldNum" sz="quarter" idx="10"/>
          </p:nvPr>
        </p:nvSpPr>
        <p:spPr/>
        <p:txBody>
          <a:bodyPr/>
          <a:lstStyle/>
          <a:p>
            <a:fld id="{875819AC-EF3E-384D-83E5-1DB0817D8F4A}" type="slidenum">
              <a:rPr lang="en-US" smtClean="0"/>
              <a:t>6</a:t>
            </a:fld>
            <a:endParaRPr lang="en-US"/>
          </a:p>
        </p:txBody>
      </p:sp>
    </p:spTree>
    <p:extLst>
      <p:ext uri="{BB962C8B-B14F-4D97-AF65-F5344CB8AC3E}">
        <p14:creationId xmlns:p14="http://schemas.microsoft.com/office/powerpoint/2010/main" val="2024381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baseline="0" dirty="0" smtClean="0"/>
              <a:t>RSF:</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Many random points have to be </a:t>
            </a:r>
            <a:r>
              <a:rPr lang="en-US" b="1" baseline="0" dirty="0" smtClean="0"/>
              <a:t>generated</a:t>
            </a:r>
            <a:r>
              <a:rPr lang="en-US" baseline="0" dirty="0" smtClean="0"/>
              <a:t> – data collection is less intense when data is collected using remote sensing, but collecting random data at the microhabitat variable </a:t>
            </a:r>
            <a:r>
              <a:rPr lang="en-US" b="1" baseline="0" dirty="0" smtClean="0"/>
              <a:t>costs</a:t>
            </a:r>
            <a:r>
              <a:rPr lang="en-US" baseline="0" dirty="0" smtClean="0"/>
              <a:t> time and sample size of desired points. What are the </a:t>
            </a:r>
            <a:r>
              <a:rPr lang="en-US" b="1" baseline="0" dirty="0" smtClean="0"/>
              <a:t>boundaries</a:t>
            </a:r>
            <a:r>
              <a:rPr lang="en-US" baseline="0" dirty="0" smtClean="0"/>
              <a:t> for random point generation? For remote sensing data collection, this random point generation may be realistic, but for </a:t>
            </a:r>
            <a:r>
              <a:rPr lang="en-US" b="1" baseline="0" dirty="0" smtClean="0"/>
              <a:t>microhabitat</a:t>
            </a:r>
            <a:r>
              <a:rPr lang="en-US" baseline="0" dirty="0" smtClean="0"/>
              <a:t> data it can prove a </a:t>
            </a:r>
            <a:r>
              <a:rPr lang="en-US" b="1" baseline="0" dirty="0" smtClean="0"/>
              <a:t>hindrance</a:t>
            </a:r>
            <a:r>
              <a:rPr lang="en-US" baseline="0" dirty="0" smtClean="0"/>
              <a:t>– less animals/study selection and inability to know boundaries beforehand.</a:t>
            </a:r>
          </a:p>
          <a:p>
            <a:endParaRPr lang="en-US" baseline="0" dirty="0" smtClean="0"/>
          </a:p>
          <a:p>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If resource use is selective, resources are used disproportionately to their availability. Preference usually inferred: preference for a particular resource reflects the likelihood of that resource being chosen if offered on an equal basis with others; therefore, it is nearly impossible to determine resource preference for free ranging animals because resources are never randomly available in equal units. (</a:t>
            </a:r>
            <a:r>
              <a:rPr lang="en-US" baseline="0" dirty="0" err="1" smtClean="0"/>
              <a:t>Marzlyff</a:t>
            </a:r>
            <a:r>
              <a:rPr lang="en-US" baseline="0" dirty="0" smtClean="0"/>
              <a:t> et all 2001) Furthermore, Usage depends on the investigator’s notion of what components are available to the animal (Johnson 1980). Absolute statements about preference or avoidance should be guarded against… Relative statements are possible because their nature invokes the concept of selection order</a:t>
            </a:r>
            <a:r>
              <a:rPr lang="en-US" b="1" baseline="0" dirty="0" smtClean="0"/>
              <a:t>. A component vital to the consumer may be so vital that the consumer need only use small amounts of it to satisfy its requirements, thus, usage is less than availability but a conclusion that the component is of little value may not be warranted</a:t>
            </a:r>
            <a:r>
              <a:rPr lang="en-US" baseline="0" dirty="0" smtClean="0"/>
              <a:t>. All of these issues stem back to the central problem of “how do animals perceive their world?” Do animals consider available as recent locations? Or is their memory involved over long periods of time and they can decide what to use when? How do animals define available for different resources? </a:t>
            </a:r>
          </a:p>
          <a:p>
            <a:pPr marL="171450" indent="-171450">
              <a:buFont typeface="Arial"/>
              <a:buChar char="•"/>
            </a:pPr>
            <a:endParaRPr lang="en-US" baseline="0" dirty="0" smtClean="0"/>
          </a:p>
          <a:p>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Assumes that habitat can be accessed equally, </a:t>
            </a:r>
            <a:r>
              <a:rPr lang="en-US" sz="1200" kern="1200" dirty="0" smtClean="0">
                <a:solidFill>
                  <a:schemeClr val="tx1"/>
                </a:solidFill>
                <a:effectLst/>
                <a:latin typeface="+mn-lt"/>
                <a:ea typeface="+mn-ea"/>
                <a:cs typeface="+mn-cs"/>
              </a:rPr>
              <a:t>may be unrealistic if there are physical, social, or other biological limiting factors. Social hierarchies may limit animals from using a space (and</a:t>
            </a:r>
            <a:r>
              <a:rPr lang="en-US" sz="1200" kern="1200" baseline="0" dirty="0" smtClean="0">
                <a:solidFill>
                  <a:schemeClr val="tx1"/>
                </a:solidFill>
                <a:effectLst/>
                <a:latin typeface="+mn-lt"/>
                <a:ea typeface="+mn-ea"/>
                <a:cs typeface="+mn-cs"/>
              </a:rPr>
              <a:t> often the animal is viewed of as independent of others)</a:t>
            </a:r>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indent="-171450">
              <a:buFont typeface="Arial"/>
              <a:buChar char="•"/>
            </a:pPr>
            <a:r>
              <a:rPr lang="en-US" baseline="0" dirty="0" smtClean="0"/>
              <a:t>Frequently (but less so now) animal is not considered unit of replication but relocation is. Now, more models are considering animal as unit of replication, which avoids pseudoreplication.</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Hurlbert</a:t>
            </a:r>
            <a:r>
              <a:rPr lang="en-US" sz="1200" kern="1200" dirty="0" smtClean="0">
                <a:solidFill>
                  <a:schemeClr val="tx1"/>
                </a:solidFill>
                <a:effectLst/>
                <a:latin typeface="+mn-lt"/>
                <a:ea typeface="+mn-ea"/>
                <a:cs typeface="+mn-cs"/>
              </a:rPr>
              <a:t>, 1984; Otis &amp; White, 1999). However, covariance structures</a:t>
            </a:r>
            <a:r>
              <a:rPr lang="en-US" sz="1200" kern="1200" baseline="0" dirty="0" smtClean="0">
                <a:solidFill>
                  <a:schemeClr val="tx1"/>
                </a:solidFill>
                <a:effectLst/>
                <a:latin typeface="+mn-lt"/>
                <a:ea typeface="+mn-ea"/>
                <a:cs typeface="+mn-cs"/>
              </a:rPr>
              <a:t> are still incorrect if a model includes a random error effect for correlated points within-subject but not for randomly generated points, which are not correlated. </a:t>
            </a:r>
            <a:endParaRPr lang="en-US" baseline="0" dirty="0" smtClean="0"/>
          </a:p>
          <a:p>
            <a:pPr marL="171450" indent="-171450">
              <a:buFont typeface="Arial"/>
              <a:buChar char="•"/>
            </a:pPr>
            <a:endParaRPr lang="en-US" baseline="0" dirty="0" smtClean="0"/>
          </a:p>
          <a:p>
            <a:pPr marL="171450" indent="-171450">
              <a:buFont typeface="Arial"/>
              <a:buChar char="•"/>
            </a:pPr>
            <a:endParaRPr lang="en-US" baseline="0" dirty="0" smtClean="0"/>
          </a:p>
          <a:p>
            <a:pPr marL="171450" indent="-171450">
              <a:buFont typeface="Arial"/>
              <a:buChar char="•"/>
            </a:pPr>
            <a:r>
              <a:rPr lang="en-US" baseline="0" dirty="0" smtClean="0"/>
              <a:t>Models must account for </a:t>
            </a:r>
            <a:r>
              <a:rPr lang="en-US" b="1" baseline="0" dirty="0" smtClean="0"/>
              <a:t>temporal</a:t>
            </a:r>
            <a:r>
              <a:rPr lang="en-US" baseline="0" dirty="0" smtClean="0"/>
              <a:t> </a:t>
            </a:r>
            <a:r>
              <a:rPr lang="en-US" b="1" baseline="0" dirty="0" smtClean="0"/>
              <a:t>autocorrelation</a:t>
            </a:r>
            <a:r>
              <a:rPr lang="en-US" baseline="0" dirty="0" smtClean="0"/>
              <a:t>. </a:t>
            </a:r>
            <a:r>
              <a:rPr lang="en-US" sz="1200" kern="1200" dirty="0" smtClean="0">
                <a:solidFill>
                  <a:schemeClr val="tx1"/>
                </a:solidFill>
                <a:effectLst/>
                <a:latin typeface="+mn-lt"/>
                <a:ea typeface="+mn-ea"/>
                <a:cs typeface="+mn-cs"/>
              </a:rPr>
              <a:t>Selecting a model that has a constant covariance structure, implying independence, would be inappropriate and may increase the frequency of Type I error rates (</a:t>
            </a:r>
            <a:r>
              <a:rPr lang="en-US" sz="1200" kern="1200" dirty="0" err="1" smtClean="0">
                <a:solidFill>
                  <a:schemeClr val="tx1"/>
                </a:solidFill>
                <a:effectLst/>
                <a:latin typeface="+mn-lt"/>
                <a:ea typeface="+mn-ea"/>
                <a:cs typeface="+mn-cs"/>
              </a:rPr>
              <a:t>Zuur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Ieno</a:t>
            </a:r>
            <a:r>
              <a:rPr lang="en-US" sz="1200" kern="1200" dirty="0" smtClean="0">
                <a:solidFill>
                  <a:schemeClr val="tx1"/>
                </a:solidFill>
                <a:effectLst/>
                <a:latin typeface="+mn-lt"/>
                <a:ea typeface="+mn-ea"/>
                <a:cs typeface="+mn-cs"/>
              </a:rPr>
              <a:t>, Walker, </a:t>
            </a:r>
            <a:r>
              <a:rPr lang="en-US" sz="1200" kern="1200" dirty="0" err="1" smtClean="0">
                <a:solidFill>
                  <a:schemeClr val="tx1"/>
                </a:solidFill>
                <a:effectLst/>
                <a:latin typeface="+mn-lt"/>
                <a:ea typeface="+mn-ea"/>
                <a:cs typeface="+mn-cs"/>
              </a:rPr>
              <a:t>Saveliev</a:t>
            </a:r>
            <a:r>
              <a:rPr lang="en-US" sz="1200" kern="1200" dirty="0" smtClean="0">
                <a:solidFill>
                  <a:schemeClr val="tx1"/>
                </a:solidFill>
                <a:effectLst/>
                <a:latin typeface="+mn-lt"/>
                <a:ea typeface="+mn-ea"/>
                <a:cs typeface="+mn-cs"/>
              </a:rPr>
              <a:t>, &amp; Smith, 2009)</a:t>
            </a:r>
            <a:endParaRPr lang="en-US" baseline="0" dirty="0" smtClean="0"/>
          </a:p>
          <a:p>
            <a:pPr marL="0" indent="0">
              <a:buFont typeface="Arial"/>
              <a:buNone/>
            </a:pPr>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875819AC-EF3E-384D-83E5-1DB0817D8F4A}" type="slidenum">
              <a:rPr lang="en-US" smtClean="0"/>
              <a:t>7</a:t>
            </a:fld>
            <a:endParaRPr lang="en-US"/>
          </a:p>
        </p:txBody>
      </p:sp>
    </p:spTree>
    <p:extLst>
      <p:ext uri="{BB962C8B-B14F-4D97-AF65-F5344CB8AC3E}">
        <p14:creationId xmlns:p14="http://schemas.microsoft.com/office/powerpoint/2010/main" val="3157715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75819AC-EF3E-384D-83E5-1DB0817D8F4A}" type="slidenum">
              <a:rPr lang="en-US" smtClean="0"/>
              <a:t>8</a:t>
            </a:fld>
            <a:endParaRPr lang="en-US"/>
          </a:p>
        </p:txBody>
      </p:sp>
    </p:spTree>
    <p:extLst>
      <p:ext uri="{BB962C8B-B14F-4D97-AF65-F5344CB8AC3E}">
        <p14:creationId xmlns:p14="http://schemas.microsoft.com/office/powerpoint/2010/main" val="3157715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5800"/>
            <a:ext cx="5486400" cy="3429000"/>
          </a:xfrm>
        </p:spPr>
      </p:sp>
      <p:sp>
        <p:nvSpPr>
          <p:cNvPr id="3" name="Notes Placeholder 2"/>
          <p:cNvSpPr>
            <a:spLocks noGrp="1"/>
          </p:cNvSpPr>
          <p:nvPr>
            <p:ph type="body" idx="1"/>
          </p:nvPr>
        </p:nvSpPr>
        <p:spPr/>
        <p:txBody>
          <a:bodyPr/>
          <a:lstStyle/>
          <a:p>
            <a:r>
              <a:rPr lang="en-US" baseline="0" dirty="0" smtClean="0"/>
              <a:t>RUF: </a:t>
            </a:r>
          </a:p>
          <a:p>
            <a:pPr marL="171450" indent="-171450">
              <a:buFont typeface="Arial"/>
              <a:buChar char="•"/>
            </a:pPr>
            <a:r>
              <a:rPr lang="en-US" baseline="0" dirty="0" smtClean="0"/>
              <a:t>Originally began with polytomous logistic regression, creating nominal categories. One of the first studies to do this was a copperhead study by Cross and Petersen. Provided predictive models. Statistical issues still arose. Pseudoreplication, temporal autocorrelation. With improvements in habitat modeling came the utilization of the kernels and UD. </a:t>
            </a:r>
          </a:p>
          <a:p>
            <a:endParaRPr lang="en-US" baseline="0" dirty="0" smtClean="0"/>
          </a:p>
          <a:p>
            <a:pPr marL="171450" indent="-171450">
              <a:buFont typeface="Arial"/>
              <a:buChar char="•"/>
            </a:pPr>
            <a:r>
              <a:rPr lang="en-US" baseline="0" dirty="0" smtClean="0"/>
              <a:t>Use intensity relieves researcher from assumption that habitat is unsuitable in absent sites when perhaps it is suitable but species is not present because of other reasons or detection failed. </a:t>
            </a:r>
          </a:p>
          <a:p>
            <a:pPr marL="171450" indent="-171450">
              <a:buFont typeface="Arial"/>
              <a:buChar char="•"/>
            </a:pPr>
            <a:endParaRPr lang="en-US" baseline="0" dirty="0" smtClean="0"/>
          </a:p>
          <a:p>
            <a:pPr marL="171450" indent="-171450">
              <a:buFont typeface="Arial"/>
              <a:buChar char="•"/>
            </a:pPr>
            <a:r>
              <a:rPr lang="en-US" baseline="0" dirty="0" smtClean="0"/>
              <a:t>Advantage of modeling is create a predictive framework for future estimates. Standardizing coefficients allows comparison between resources. </a:t>
            </a:r>
          </a:p>
          <a:p>
            <a:pPr marL="171450" indent="-171450">
              <a:buFont typeface="Arial"/>
              <a:buChar char="•"/>
            </a:pPr>
            <a:endParaRPr lang="en-US" baseline="0" dirty="0" smtClean="0"/>
          </a:p>
          <a:p>
            <a:pPr marL="171450" indent="-171450">
              <a:buFont typeface="Arial"/>
              <a:buChar char="•"/>
            </a:pPr>
            <a:r>
              <a:rPr lang="en-US" baseline="0" dirty="0" smtClean="0"/>
              <a:t>Both models may, however, miss areas that are ephemeral but important </a:t>
            </a:r>
          </a:p>
          <a:p>
            <a:endParaRPr lang="en-US" baseline="0" dirty="0" smtClean="0"/>
          </a:p>
        </p:txBody>
      </p:sp>
      <p:sp>
        <p:nvSpPr>
          <p:cNvPr id="4" name="Slide Number Placeholder 3"/>
          <p:cNvSpPr>
            <a:spLocks noGrp="1"/>
          </p:cNvSpPr>
          <p:nvPr>
            <p:ph type="sldNum" sz="quarter" idx="10"/>
          </p:nvPr>
        </p:nvSpPr>
        <p:spPr/>
        <p:txBody>
          <a:bodyPr/>
          <a:lstStyle/>
          <a:p>
            <a:fld id="{875819AC-EF3E-384D-83E5-1DB0817D8F4A}" type="slidenum">
              <a:rPr lang="en-US" smtClean="0"/>
              <a:t>9</a:t>
            </a:fld>
            <a:endParaRPr lang="en-US"/>
          </a:p>
        </p:txBody>
      </p:sp>
    </p:spTree>
    <p:extLst>
      <p:ext uri="{BB962C8B-B14F-4D97-AF65-F5344CB8AC3E}">
        <p14:creationId xmlns:p14="http://schemas.microsoft.com/office/powerpoint/2010/main" val="315771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sz="1200" kern="1200" dirty="0" smtClean="0">
                <a:solidFill>
                  <a:schemeClr val="tx1"/>
                </a:solidFill>
                <a:effectLst/>
                <a:latin typeface="+mn-lt"/>
                <a:ea typeface="+mn-ea"/>
                <a:cs typeface="+mn-cs"/>
              </a:rPr>
              <a:t>Currently, resource utilization studies have focused on landscape-level (macrohabitat) covariates. Microhabitat analyses are particularly important for small, limited mobility organisms such as snakes, that select for environmental parameters that cannot be measured remotely.</a:t>
            </a:r>
            <a:endParaRPr lang="en-US" dirty="0"/>
          </a:p>
        </p:txBody>
      </p:sp>
      <p:sp>
        <p:nvSpPr>
          <p:cNvPr id="4" name="Slide Number Placeholder 3"/>
          <p:cNvSpPr>
            <a:spLocks noGrp="1"/>
          </p:cNvSpPr>
          <p:nvPr>
            <p:ph type="sldNum" sz="quarter" idx="10"/>
          </p:nvPr>
        </p:nvSpPr>
        <p:spPr/>
        <p:txBody>
          <a:bodyPr/>
          <a:lstStyle/>
          <a:p>
            <a:fld id="{875819AC-EF3E-384D-83E5-1DB0817D8F4A}" type="slidenum">
              <a:rPr lang="en-US" smtClean="0"/>
              <a:t>10</a:t>
            </a:fld>
            <a:endParaRPr lang="en-US"/>
          </a:p>
        </p:txBody>
      </p:sp>
    </p:spTree>
    <p:extLst>
      <p:ext uri="{BB962C8B-B14F-4D97-AF65-F5344CB8AC3E}">
        <p14:creationId xmlns:p14="http://schemas.microsoft.com/office/powerpoint/2010/main" val="1651255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6"/>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69E67D-628C-164C-9D75-E4B9FD9E98AB}" type="datetimeFigureOut">
              <a:rPr lang="en-US" smtClean="0">
                <a:solidFill>
                  <a:prstClr val="black">
                    <a:tint val="75000"/>
                  </a:prstClr>
                </a:solidFill>
                <a:latin typeface="Calibri"/>
              </a:rPr>
              <a:pPr/>
              <a:t>4/23/19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20D338C-02A6-DF42-834F-46CEEF0FE20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16461311"/>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B044FE-1BC3-9F48-B61D-4604FBE98788}" type="datetimeFigureOut">
              <a:rPr lang="en-US" smtClean="0"/>
              <a:t>4/23/19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defTabSz="457200"/>
            <a:fld id="{920D338C-02A6-DF42-834F-46CEEF0FE208}" type="slidenum">
              <a:rPr lang="en-US" smtClean="0">
                <a:solidFill>
                  <a:prstClr val="black">
                    <a:tint val="75000"/>
                  </a:prstClr>
                </a:solidFill>
                <a:latin typeface="Calibri"/>
              </a:rPr>
              <a:pPr defTabSz="457200"/>
              <a:t>‹#›</a:t>
            </a:fld>
            <a:endParaRPr lang="en-US">
              <a:solidFill>
                <a:prstClr val="black">
                  <a:tint val="75000"/>
                </a:prstClr>
              </a:solidFill>
              <a:latin typeface="Calibri"/>
            </a:endParaRPr>
          </a:p>
        </p:txBody>
      </p:sp>
    </p:spTree>
    <p:extLst>
      <p:ext uri="{BB962C8B-B14F-4D97-AF65-F5344CB8AC3E}">
        <p14:creationId xmlns:p14="http://schemas.microsoft.com/office/powerpoint/2010/main" val="441219555"/>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6"/>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6"/>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2B044FE-1BC3-9F48-B61D-4604FBE98788}" type="datetimeFigureOut">
              <a:rPr lang="en-US" smtClean="0"/>
              <a:t>4/23/19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defTabSz="457200"/>
            <a:fld id="{920D338C-02A6-DF42-834F-46CEEF0FE208}" type="slidenum">
              <a:rPr lang="en-US" smtClean="0">
                <a:solidFill>
                  <a:prstClr val="black">
                    <a:tint val="75000"/>
                  </a:prstClr>
                </a:solidFill>
                <a:latin typeface="Calibri"/>
              </a:rPr>
              <a:pPr defTabSz="457200"/>
              <a:t>‹#›</a:t>
            </a:fld>
            <a:endParaRPr lang="en-US">
              <a:solidFill>
                <a:prstClr val="black">
                  <a:tint val="75000"/>
                </a:prstClr>
              </a:solidFill>
              <a:latin typeface="Calibri"/>
            </a:endParaRPr>
          </a:p>
        </p:txBody>
      </p:sp>
    </p:spTree>
    <p:extLst>
      <p:ext uri="{BB962C8B-B14F-4D97-AF65-F5344CB8AC3E}">
        <p14:creationId xmlns:p14="http://schemas.microsoft.com/office/powerpoint/2010/main" val="1991799137"/>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969E67D-628C-164C-9D75-E4B9FD9E98AB}" type="datetimeFigureOut">
              <a:rPr lang="en-US" smtClean="0">
                <a:solidFill>
                  <a:prstClr val="black">
                    <a:tint val="75000"/>
                  </a:prstClr>
                </a:solidFill>
                <a:latin typeface="Calibri"/>
              </a:rPr>
              <a:pPr/>
              <a:t>4/23/19</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920D338C-02A6-DF42-834F-46CEEF0FE20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019498636"/>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8"/>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2B044FE-1BC3-9F48-B61D-4604FBE98788}" type="datetimeFigureOut">
              <a:rPr lang="en-US" smtClean="0"/>
              <a:t>4/23/19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defTabSz="457200"/>
            <a:fld id="{920D338C-02A6-DF42-834F-46CEEF0FE208}" type="slidenum">
              <a:rPr lang="en-US" smtClean="0">
                <a:solidFill>
                  <a:prstClr val="black">
                    <a:tint val="75000"/>
                  </a:prstClr>
                </a:solidFill>
                <a:latin typeface="Calibri"/>
              </a:rPr>
              <a:pPr defTabSz="457200"/>
              <a:t>‹#›</a:t>
            </a:fld>
            <a:endParaRPr lang="en-US">
              <a:solidFill>
                <a:prstClr val="black">
                  <a:tint val="75000"/>
                </a:prstClr>
              </a:solidFill>
              <a:latin typeface="Calibri"/>
            </a:endParaRPr>
          </a:p>
        </p:txBody>
      </p:sp>
    </p:spTree>
    <p:extLst>
      <p:ext uri="{BB962C8B-B14F-4D97-AF65-F5344CB8AC3E}">
        <p14:creationId xmlns:p14="http://schemas.microsoft.com/office/powerpoint/2010/main" val="301866698"/>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2B044FE-1BC3-9F48-B61D-4604FBE98788}" type="datetimeFigureOut">
              <a:rPr lang="en-US" smtClean="0"/>
              <a:t>4/23/19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defTabSz="457200"/>
            <a:fld id="{920D338C-02A6-DF42-834F-46CEEF0FE208}" type="slidenum">
              <a:rPr lang="en-US" smtClean="0">
                <a:solidFill>
                  <a:prstClr val="black">
                    <a:tint val="75000"/>
                  </a:prstClr>
                </a:solidFill>
                <a:latin typeface="Calibri"/>
              </a:rPr>
              <a:pPr defTabSz="457200"/>
              <a:t>‹#›</a:t>
            </a:fld>
            <a:endParaRPr lang="en-US">
              <a:solidFill>
                <a:prstClr val="black">
                  <a:tint val="75000"/>
                </a:prstClr>
              </a:solidFill>
              <a:latin typeface="Calibri"/>
            </a:endParaRPr>
          </a:p>
        </p:txBody>
      </p:sp>
    </p:spTree>
    <p:extLst>
      <p:ext uri="{BB962C8B-B14F-4D97-AF65-F5344CB8AC3E}">
        <p14:creationId xmlns:p14="http://schemas.microsoft.com/office/powerpoint/2010/main" val="2171457321"/>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2"/>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8" y="1279262"/>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8"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69E67D-628C-164C-9D75-E4B9FD9E98AB}" type="datetimeFigureOut">
              <a:rPr lang="en-US" smtClean="0">
                <a:solidFill>
                  <a:prstClr val="black">
                    <a:tint val="75000"/>
                  </a:prstClr>
                </a:solidFill>
                <a:latin typeface="Calibri"/>
              </a:rPr>
              <a:pPr/>
              <a:t>4/23/19</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920D338C-02A6-DF42-834F-46CEEF0FE20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93296133"/>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2B044FE-1BC3-9F48-B61D-4604FBE98788}" type="datetimeFigureOut">
              <a:rPr lang="en-US" smtClean="0"/>
              <a:t>4/23/19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defTabSz="457200"/>
            <a:fld id="{920D338C-02A6-DF42-834F-46CEEF0FE208}" type="slidenum">
              <a:rPr lang="en-US" smtClean="0">
                <a:solidFill>
                  <a:prstClr val="black">
                    <a:tint val="75000"/>
                  </a:prstClr>
                </a:solidFill>
                <a:latin typeface="Calibri"/>
              </a:rPr>
              <a:pPr defTabSz="457200"/>
              <a:t>‹#›</a:t>
            </a:fld>
            <a:endParaRPr lang="en-US">
              <a:solidFill>
                <a:prstClr val="black">
                  <a:tint val="75000"/>
                </a:prstClr>
              </a:solidFill>
              <a:latin typeface="Calibri"/>
            </a:endParaRPr>
          </a:p>
        </p:txBody>
      </p:sp>
    </p:spTree>
    <p:extLst>
      <p:ext uri="{BB962C8B-B14F-4D97-AF65-F5344CB8AC3E}">
        <p14:creationId xmlns:p14="http://schemas.microsoft.com/office/powerpoint/2010/main" val="4019173014"/>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B044FE-1BC3-9F48-B61D-4604FBE98788}" type="datetimeFigureOut">
              <a:rPr lang="en-US" smtClean="0"/>
              <a:t>4/23/19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0D338C-02A6-DF42-834F-46CEEF0FE208}"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2891678573"/>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3" y="1195918"/>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B044FE-1BC3-9F48-B61D-4604FBE98788}" type="datetimeFigureOut">
              <a:rPr lang="en-US" smtClean="0"/>
              <a:t>4/23/19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defTabSz="457200"/>
            <a:fld id="{920D338C-02A6-DF42-834F-46CEEF0FE208}" type="slidenum">
              <a:rPr lang="en-US" smtClean="0">
                <a:solidFill>
                  <a:prstClr val="black">
                    <a:tint val="75000"/>
                  </a:prstClr>
                </a:solidFill>
                <a:latin typeface="Calibri"/>
              </a:rPr>
              <a:pPr defTabSz="457200"/>
              <a:t>‹#›</a:t>
            </a:fld>
            <a:endParaRPr lang="en-US">
              <a:solidFill>
                <a:prstClr val="black">
                  <a:tint val="75000"/>
                </a:prstClr>
              </a:solidFill>
              <a:latin typeface="Calibri"/>
            </a:endParaRPr>
          </a:p>
        </p:txBody>
      </p:sp>
    </p:spTree>
    <p:extLst>
      <p:ext uri="{BB962C8B-B14F-4D97-AF65-F5344CB8AC3E}">
        <p14:creationId xmlns:p14="http://schemas.microsoft.com/office/powerpoint/2010/main" val="1681599524"/>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2B044FE-1BC3-9F48-B61D-4604FBE98788}" type="datetimeFigureOut">
              <a:rPr lang="en-US" smtClean="0"/>
              <a:t>4/23/19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defTabSz="457200"/>
            <a:fld id="{920D338C-02A6-DF42-834F-46CEEF0FE208}" type="slidenum">
              <a:rPr lang="en-US" smtClean="0">
                <a:solidFill>
                  <a:prstClr val="black">
                    <a:tint val="75000"/>
                  </a:prstClr>
                </a:solidFill>
                <a:latin typeface="Calibri"/>
              </a:rPr>
              <a:pPr defTabSz="457200"/>
              <a:t>‹#›</a:t>
            </a:fld>
            <a:endParaRPr lang="en-US">
              <a:solidFill>
                <a:prstClr val="black">
                  <a:tint val="75000"/>
                </a:prstClr>
              </a:solidFill>
              <a:latin typeface="Calibri"/>
            </a:endParaRPr>
          </a:p>
        </p:txBody>
      </p:sp>
    </p:spTree>
    <p:extLst>
      <p:ext uri="{BB962C8B-B14F-4D97-AF65-F5344CB8AC3E}">
        <p14:creationId xmlns:p14="http://schemas.microsoft.com/office/powerpoint/2010/main" val="2570796872"/>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5296960"/>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C2B044FE-1BC3-9F48-B61D-4604FBE98788}" type="datetimeFigureOut">
              <a:rPr lang="en-US" smtClean="0"/>
              <a:t>4/23/19</a:t>
            </a:fld>
            <a:endParaRPr lang="en-US"/>
          </a:p>
        </p:txBody>
      </p:sp>
      <p:sp>
        <p:nvSpPr>
          <p:cNvPr id="5" name="Footer Placeholder 4"/>
          <p:cNvSpPr>
            <a:spLocks noGrp="1"/>
          </p:cNvSpPr>
          <p:nvPr>
            <p:ph type="ftr" sz="quarter" idx="3"/>
          </p:nvPr>
        </p:nvSpPr>
        <p:spPr>
          <a:xfrm>
            <a:off x="3124200" y="5296960"/>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0"/>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457200"/>
            <a:fld id="{920D338C-02A6-DF42-834F-46CEEF0FE208}" type="slidenum">
              <a:rPr lang="en-US" smtClean="0">
                <a:solidFill>
                  <a:prstClr val="black">
                    <a:tint val="75000"/>
                  </a:prstClr>
                </a:solidFill>
                <a:latin typeface="Calibri"/>
              </a:rPr>
              <a:pPr defTabSz="457200"/>
              <a:t>‹#›</a:t>
            </a:fld>
            <a:endParaRPr lang="en-US">
              <a:solidFill>
                <a:prstClr val="black">
                  <a:tint val="75000"/>
                </a:prstClr>
              </a:solidFill>
              <a:latin typeface="Calibri"/>
            </a:endParaRPr>
          </a:p>
        </p:txBody>
      </p:sp>
    </p:spTree>
    <p:extLst>
      <p:ext uri="{BB962C8B-B14F-4D97-AF65-F5344CB8AC3E}">
        <p14:creationId xmlns:p14="http://schemas.microsoft.com/office/powerpoint/2010/main" val="865407680"/>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Lst>
  <p:transition xmlns:p14="http://schemas.microsoft.com/office/powerpoint/2010/main">
    <p:fade thruBlk="1"/>
  </p:transition>
  <p:timing>
    <p:tnLst>
      <p:par>
        <p:cTn xmlns:p14="http://schemas.microsoft.com/office/powerpoint/2010/main" id="1" dur="indefinite" restart="never" nodeType="tmRoot"/>
      </p:par>
    </p:tnLst>
  </p:timing>
  <p:txStyles>
    <p:titleStyle>
      <a:lvl1pPr algn="ctr" defTabSz="457200" rtl="0" eaLnBrk="1" latinLnBrk="0" hangingPunct="1">
        <a:spcBef>
          <a:spcPct val="0"/>
        </a:spcBef>
        <a:buNone/>
        <a:defRPr sz="2800" b="1"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0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1800" b="1"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600" b="1"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400" b="1"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400" b="1"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jpe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e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3.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14.jpeg"/><Relationship Id="rId8"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4" Type="http://schemas.openxmlformats.org/officeDocument/2006/relationships/image" Target="../media/image17.jpg"/><Relationship Id="rId5" Type="http://schemas.openxmlformats.org/officeDocument/2006/relationships/image" Target="../media/image18.jpe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9.emf"/></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1.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14.jpeg"/><Relationship Id="rId8"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diagramData" Target="../diagrams/data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microsoft.com/office/2007/relationships/hdphoto" Target="../media/hdphoto2.wdp"/><Relationship Id="rId6" Type="http://schemas.openxmlformats.org/officeDocument/2006/relationships/image" Target="../media/image31.png"/><Relationship Id="rId1" Type="http://schemas.openxmlformats.org/officeDocument/2006/relationships/slideLayout" Target="../slideLayouts/slideLayout4.xml"/><Relationship Id="rId2" Type="http://schemas.openxmlformats.org/officeDocument/2006/relationships/image" Target="../media/image1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pn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mt="36000"/>
            <a:extLst>
              <a:ext uri="{BEBA8EAE-BF5A-486C-A8C5-ECC9F3942E4B}">
                <a14:imgProps xmlns:a14="http://schemas.microsoft.com/office/drawing/2010/main">
                  <a14:imgLayer r:embed="rId4">
                    <a14:imgEffect>
                      <a14:brightnessContrast contrast="59000"/>
                    </a14:imgEffect>
                  </a14:imgLayer>
                </a14:imgProps>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44526" y="324570"/>
            <a:ext cx="7599719" cy="1615171"/>
          </a:xfrm>
        </p:spPr>
        <p:txBody>
          <a:bodyPr>
            <a:normAutofit/>
          </a:bodyPr>
          <a:lstStyle/>
          <a:p>
            <a:pPr algn="r"/>
            <a:r>
              <a:rPr lang="en-US" b="1" dirty="0" smtClean="0"/>
              <a:t>Exploring an alternative in habitat analyses: </a:t>
            </a:r>
            <a:br>
              <a:rPr lang="en-US" b="1" dirty="0" smtClean="0"/>
            </a:br>
            <a:r>
              <a:rPr lang="en-US" b="1" dirty="0" smtClean="0"/>
              <a:t>resource utilization functions</a:t>
            </a:r>
            <a:endParaRPr lang="en-US" b="1" dirty="0"/>
          </a:p>
        </p:txBody>
      </p:sp>
      <p:sp>
        <p:nvSpPr>
          <p:cNvPr id="3" name="Subtitle 2"/>
          <p:cNvSpPr>
            <a:spLocks noGrp="1"/>
          </p:cNvSpPr>
          <p:nvPr>
            <p:ph type="subTitle" idx="1"/>
          </p:nvPr>
        </p:nvSpPr>
        <p:spPr>
          <a:xfrm>
            <a:off x="4188438" y="4433455"/>
            <a:ext cx="4306463" cy="1281546"/>
          </a:xfrm>
        </p:spPr>
        <p:txBody>
          <a:bodyPr>
            <a:normAutofit/>
          </a:bodyPr>
          <a:lstStyle/>
          <a:p>
            <a:pPr algn="r"/>
            <a:r>
              <a:rPr lang="en-US" b="1" dirty="0" smtClean="0">
                <a:solidFill>
                  <a:schemeClr val="tx1">
                    <a:lumMod val="75000"/>
                    <a:lumOff val="25000"/>
                  </a:schemeClr>
                </a:solidFill>
              </a:rPr>
              <a:t>Malle Carrasco-Harris</a:t>
            </a:r>
          </a:p>
          <a:p>
            <a:pPr algn="r"/>
            <a:r>
              <a:rPr lang="en-US" sz="1800" dirty="0" smtClean="0">
                <a:solidFill>
                  <a:schemeClr val="tx1">
                    <a:lumMod val="75000"/>
                    <a:lumOff val="25000"/>
                  </a:schemeClr>
                </a:solidFill>
              </a:rPr>
              <a:t>PhD Candidate</a:t>
            </a:r>
          </a:p>
          <a:p>
            <a:pPr algn="r"/>
            <a:r>
              <a:rPr lang="en-US" sz="1800" dirty="0" smtClean="0">
                <a:solidFill>
                  <a:schemeClr val="tx1">
                    <a:lumMod val="75000"/>
                    <a:lumOff val="25000"/>
                  </a:schemeClr>
                </a:solidFill>
              </a:rPr>
              <a:t>Biological Sciences</a:t>
            </a:r>
          </a:p>
          <a:p>
            <a:pPr algn="r"/>
            <a:endParaRPr lang="en-US" b="1" dirty="0">
              <a:solidFill>
                <a:schemeClr val="tx1">
                  <a:lumMod val="75000"/>
                  <a:lumOff val="25000"/>
                </a:schemeClr>
              </a:solidFill>
            </a:endParaRPr>
          </a:p>
        </p:txBody>
      </p:sp>
    </p:spTree>
    <p:extLst>
      <p:ext uri="{BB962C8B-B14F-4D97-AF65-F5344CB8AC3E}">
        <p14:creationId xmlns:p14="http://schemas.microsoft.com/office/powerpoint/2010/main" val="42624385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pPr algn="l"/>
            <a:r>
              <a:rPr lang="en-US" dirty="0" smtClean="0"/>
              <a:t>Most resource utilization (RUF) studies are conducted at the landscape scale. </a:t>
            </a:r>
            <a:endParaRPr lang="en-US" dirty="0"/>
          </a:p>
        </p:txBody>
      </p:sp>
      <p:pic>
        <p:nvPicPr>
          <p:cNvPr id="10" name="Picture 9"/>
          <p:cNvPicPr>
            <a:picLocks noChangeAspect="1"/>
          </p:cNvPicPr>
          <p:nvPr/>
        </p:nvPicPr>
        <p:blipFill>
          <a:blip r:embed="rId3"/>
          <a:stretch>
            <a:fillRect/>
          </a:stretch>
        </p:blipFill>
        <p:spPr>
          <a:xfrm>
            <a:off x="457200" y="2066256"/>
            <a:ext cx="3409753" cy="2898290"/>
          </a:xfrm>
          <a:prstGeom prst="rect">
            <a:avLst/>
          </a:prstGeom>
        </p:spPr>
      </p:pic>
      <p:pic>
        <p:nvPicPr>
          <p:cNvPr id="12" name="Picture 11" descr="32900990584_8bc2599bc4_o.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7091" y="980983"/>
            <a:ext cx="2289647" cy="1526432"/>
          </a:xfrm>
          <a:prstGeom prst="rect">
            <a:avLst/>
          </a:prstGeom>
        </p:spPr>
      </p:pic>
      <p:pic>
        <p:nvPicPr>
          <p:cNvPr id="2" name="Picture 1"/>
          <p:cNvPicPr>
            <a:picLocks noChangeAspect="1"/>
          </p:cNvPicPr>
          <p:nvPr/>
        </p:nvPicPr>
        <p:blipFill>
          <a:blip r:embed="rId5"/>
          <a:stretch>
            <a:fillRect/>
          </a:stretch>
        </p:blipFill>
        <p:spPr>
          <a:xfrm>
            <a:off x="3866953" y="4062814"/>
            <a:ext cx="2078182" cy="1386259"/>
          </a:xfrm>
          <a:prstGeom prst="rect">
            <a:avLst/>
          </a:prstGeom>
        </p:spPr>
      </p:pic>
      <p:pic>
        <p:nvPicPr>
          <p:cNvPr id="3" name="Picture 2"/>
          <p:cNvPicPr>
            <a:picLocks noChangeAspect="1"/>
          </p:cNvPicPr>
          <p:nvPr/>
        </p:nvPicPr>
        <p:blipFill>
          <a:blip r:embed="rId6"/>
          <a:stretch>
            <a:fillRect/>
          </a:stretch>
        </p:blipFill>
        <p:spPr>
          <a:xfrm>
            <a:off x="4990665" y="2500075"/>
            <a:ext cx="2349216" cy="1562739"/>
          </a:xfrm>
          <a:prstGeom prst="rect">
            <a:avLst/>
          </a:prstGeom>
        </p:spPr>
      </p:pic>
    </p:spTree>
    <p:extLst>
      <p:ext uri="{BB962C8B-B14F-4D97-AF65-F5344CB8AC3E}">
        <p14:creationId xmlns:p14="http://schemas.microsoft.com/office/powerpoint/2010/main" val="16871878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US" sz="2400" dirty="0" smtClean="0"/>
              <a:t>This study extends RUFs by using generalized estimating equations to model </a:t>
            </a:r>
            <a:r>
              <a:rPr lang="en-US" sz="2400" dirty="0" smtClean="0">
                <a:solidFill>
                  <a:srgbClr val="7F7F7F"/>
                </a:solidFill>
              </a:rPr>
              <a:t>Use ~ Microhabitat </a:t>
            </a:r>
            <a:r>
              <a:rPr lang="en-US" sz="2400" dirty="0" smtClean="0"/>
              <a:t>covariates using a reptile model.</a:t>
            </a:r>
            <a:endParaRPr lang="en-US" sz="2400" dirty="0"/>
          </a:p>
        </p:txBody>
      </p:sp>
      <p:pic>
        <p:nvPicPr>
          <p:cNvPr id="4" name="Picture 3"/>
          <p:cNvPicPr>
            <a:picLocks noChangeAspect="1"/>
          </p:cNvPicPr>
          <p:nvPr/>
        </p:nvPicPr>
        <p:blipFill>
          <a:blip r:embed="rId3"/>
          <a:stretch>
            <a:fillRect/>
          </a:stretch>
        </p:blipFill>
        <p:spPr>
          <a:xfrm>
            <a:off x="777597" y="1655240"/>
            <a:ext cx="4303320" cy="3469552"/>
          </a:xfrm>
          <a:prstGeom prst="rect">
            <a:avLst/>
          </a:prstGeom>
        </p:spPr>
      </p:pic>
      <p:pic>
        <p:nvPicPr>
          <p:cNvPr id="5" name="Picture 4" descr="NPrather1.jpe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375377" y="2029500"/>
            <a:ext cx="3469553" cy="2721036"/>
          </a:xfrm>
          <a:prstGeom prst="rect">
            <a:avLst/>
          </a:prstGeom>
        </p:spPr>
      </p:pic>
      <p:sp>
        <p:nvSpPr>
          <p:cNvPr id="6" name="TextBox 5"/>
          <p:cNvSpPr txBox="1"/>
          <p:nvPr/>
        </p:nvSpPr>
        <p:spPr>
          <a:xfrm>
            <a:off x="7896501" y="5359626"/>
            <a:ext cx="769073" cy="246221"/>
          </a:xfrm>
          <a:prstGeom prst="rect">
            <a:avLst/>
          </a:prstGeom>
          <a:noFill/>
        </p:spPr>
        <p:txBody>
          <a:bodyPr wrap="none" rtlCol="0">
            <a:spAutoFit/>
          </a:bodyPr>
          <a:lstStyle/>
          <a:p>
            <a:r>
              <a:rPr lang="en-US" sz="1000" dirty="0" smtClean="0"/>
              <a:t>N. Prather</a:t>
            </a:r>
            <a:endParaRPr lang="en-US" sz="1000" dirty="0"/>
          </a:p>
        </p:txBody>
      </p:sp>
    </p:spTree>
    <p:extLst>
      <p:ext uri="{BB962C8B-B14F-4D97-AF65-F5344CB8AC3E}">
        <p14:creationId xmlns:p14="http://schemas.microsoft.com/office/powerpoint/2010/main" val="16153127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smtClean="0"/>
              <a:t>Generalized estimating equations (GEEs)</a:t>
            </a:r>
            <a:endParaRPr lang="en-US" sz="2800" dirty="0"/>
          </a:p>
        </p:txBody>
      </p:sp>
      <p:sp>
        <p:nvSpPr>
          <p:cNvPr id="3" name="Content Placeholder 2"/>
          <p:cNvSpPr>
            <a:spLocks noGrp="1"/>
          </p:cNvSpPr>
          <p:nvPr>
            <p:ph idx="1"/>
          </p:nvPr>
        </p:nvSpPr>
        <p:spPr>
          <a:xfrm>
            <a:off x="457202" y="1333501"/>
            <a:ext cx="4315403" cy="3771636"/>
          </a:xfrm>
        </p:spPr>
        <p:txBody>
          <a:bodyPr>
            <a:normAutofit/>
          </a:bodyPr>
          <a:lstStyle/>
          <a:p>
            <a:r>
              <a:rPr lang="en-US" sz="2000" dirty="0" smtClean="0"/>
              <a:t>Do not require a normal error </a:t>
            </a:r>
            <a:r>
              <a:rPr lang="en-US" sz="2000" dirty="0" err="1" smtClean="0"/>
              <a:t>dist</a:t>
            </a:r>
            <a:r>
              <a:rPr lang="en-US" sz="2000" dirty="0" smtClean="0"/>
              <a:t> in response variable</a:t>
            </a:r>
          </a:p>
          <a:p>
            <a:r>
              <a:rPr lang="en-US" sz="2000" dirty="0" smtClean="0"/>
              <a:t>Specify correlation structure for dependency (i.e. within-subject) clusters</a:t>
            </a:r>
          </a:p>
          <a:p>
            <a:pPr lvl="1"/>
            <a:r>
              <a:rPr lang="en-US" sz="1600" dirty="0" smtClean="0"/>
              <a:t>Robust standard errors if correlation misspecified</a:t>
            </a:r>
            <a:endParaRPr lang="en-US" sz="1600" dirty="0" smtClean="0">
              <a:sym typeface="Wingdings"/>
            </a:endParaRPr>
          </a:p>
          <a:p>
            <a:r>
              <a:rPr lang="en-US" sz="2000" dirty="0" smtClean="0">
                <a:sym typeface="Wingdings"/>
              </a:rPr>
              <a:t>Ideal for longitudinal data with repeated measures.</a:t>
            </a:r>
          </a:p>
          <a:p>
            <a:pPr marL="0" indent="0">
              <a:buNone/>
            </a:pPr>
            <a:endParaRPr lang="en-US" sz="2000" dirty="0" smtClean="0"/>
          </a:p>
          <a:p>
            <a:endParaRPr lang="en-US" sz="2000" dirty="0"/>
          </a:p>
        </p:txBody>
      </p:sp>
      <p:sp>
        <p:nvSpPr>
          <p:cNvPr id="4" name="TextBox 3"/>
          <p:cNvSpPr txBox="1"/>
          <p:nvPr/>
        </p:nvSpPr>
        <p:spPr>
          <a:xfrm>
            <a:off x="7849882" y="5350153"/>
            <a:ext cx="1432190" cy="246221"/>
          </a:xfrm>
          <a:prstGeom prst="rect">
            <a:avLst/>
          </a:prstGeom>
          <a:noFill/>
        </p:spPr>
        <p:txBody>
          <a:bodyPr wrap="none" rtlCol="0">
            <a:spAutoFit/>
          </a:bodyPr>
          <a:lstStyle/>
          <a:p>
            <a:r>
              <a:rPr lang="en-US" sz="1000" dirty="0" smtClean="0"/>
              <a:t>(</a:t>
            </a:r>
            <a:r>
              <a:rPr lang="en-US" sz="1000" dirty="0" err="1" smtClean="0"/>
              <a:t>Zeger</a:t>
            </a:r>
            <a:r>
              <a:rPr lang="en-US" sz="1000" dirty="0" smtClean="0"/>
              <a:t> &amp; Liang, 1986)</a:t>
            </a:r>
            <a:endParaRPr lang="en-US" sz="1000" dirty="0"/>
          </a:p>
        </p:txBody>
      </p:sp>
      <p:graphicFrame>
        <p:nvGraphicFramePr>
          <p:cNvPr id="5" name="Object 9"/>
          <p:cNvGraphicFramePr>
            <a:graphicFrameLocks noChangeAspect="1"/>
          </p:cNvGraphicFramePr>
          <p:nvPr>
            <p:extLst>
              <p:ext uri="{D42A27DB-BD31-4B8C-83A1-F6EECF244321}">
                <p14:modId xmlns:p14="http://schemas.microsoft.com/office/powerpoint/2010/main" val="782285151"/>
              </p:ext>
            </p:extLst>
          </p:nvPr>
        </p:nvGraphicFramePr>
        <p:xfrm>
          <a:off x="5105400" y="1556544"/>
          <a:ext cx="3651250" cy="2678113"/>
        </p:xfrm>
        <a:graphic>
          <a:graphicData uri="http://schemas.openxmlformats.org/presentationml/2006/ole">
            <mc:AlternateContent xmlns:mc="http://schemas.openxmlformats.org/markup-compatibility/2006">
              <mc:Choice xmlns:v="urn:schemas-microsoft-com:vml" Requires="v">
                <p:oleObj spid="_x0000_s1100" name="Equation" r:id="rId3" imgW="1523880" imgH="1117440" progId="Equation.3">
                  <p:embed/>
                </p:oleObj>
              </mc:Choice>
              <mc:Fallback>
                <p:oleObj name="Equation" r:id="rId3" imgW="1523880" imgH="11174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556544"/>
                        <a:ext cx="3651250" cy="2678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 name="Text Box 10"/>
          <p:cNvSpPr txBox="1">
            <a:spLocks noChangeArrowheads="1"/>
          </p:cNvSpPr>
          <p:nvPr/>
        </p:nvSpPr>
        <p:spPr bwMode="auto">
          <a:xfrm>
            <a:off x="5659633" y="1523214"/>
            <a:ext cx="321573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b="1">
                <a:solidFill>
                  <a:schemeClr val="tx1"/>
                </a:solidFill>
                <a:latin typeface="Tahoma" charset="0"/>
                <a:ea typeface="ＭＳ Ｐゴシック" charset="0"/>
              </a:defRPr>
            </a:lvl1pPr>
            <a:lvl2pPr marL="742950" indent="-285750" eaLnBrk="0" hangingPunct="0">
              <a:defRPr sz="2400" b="1">
                <a:solidFill>
                  <a:schemeClr val="tx1"/>
                </a:solidFill>
                <a:latin typeface="Tahoma" charset="0"/>
                <a:ea typeface="ＭＳ Ｐゴシック" charset="0"/>
              </a:defRPr>
            </a:lvl2pPr>
            <a:lvl3pPr marL="1143000" indent="-228600" eaLnBrk="0" hangingPunct="0">
              <a:defRPr sz="2400" b="1">
                <a:solidFill>
                  <a:schemeClr val="tx1"/>
                </a:solidFill>
                <a:latin typeface="Tahoma" charset="0"/>
                <a:ea typeface="ＭＳ Ｐゴシック" charset="0"/>
              </a:defRPr>
            </a:lvl3pPr>
            <a:lvl4pPr marL="1600200" indent="-228600" eaLnBrk="0" hangingPunct="0">
              <a:defRPr sz="2400" b="1">
                <a:solidFill>
                  <a:schemeClr val="tx1"/>
                </a:solidFill>
                <a:latin typeface="Tahoma" charset="0"/>
                <a:ea typeface="ＭＳ Ｐゴシック" charset="0"/>
              </a:defRPr>
            </a:lvl4pPr>
            <a:lvl5pPr marL="2057400" indent="-228600" eaLnBrk="0" hangingPunct="0">
              <a:defRPr sz="2400" b="1">
                <a:solidFill>
                  <a:schemeClr val="tx1"/>
                </a:solidFill>
                <a:latin typeface="Tahoma" charset="0"/>
                <a:ea typeface="ＭＳ Ｐゴシック" charset="0"/>
              </a:defRPr>
            </a:lvl5pPr>
            <a:lvl6pPr marL="2514600" indent="-228600" eaLnBrk="0" fontAlgn="base" hangingPunct="0">
              <a:spcBef>
                <a:spcPct val="0"/>
              </a:spcBef>
              <a:spcAft>
                <a:spcPct val="0"/>
              </a:spcAft>
              <a:defRPr sz="2400" b="1">
                <a:solidFill>
                  <a:schemeClr val="tx1"/>
                </a:solidFill>
                <a:latin typeface="Tahoma" charset="0"/>
                <a:ea typeface="ＭＳ Ｐゴシック" charset="0"/>
              </a:defRPr>
            </a:lvl6pPr>
            <a:lvl7pPr marL="2971800" indent="-228600" eaLnBrk="0" fontAlgn="base" hangingPunct="0">
              <a:spcBef>
                <a:spcPct val="0"/>
              </a:spcBef>
              <a:spcAft>
                <a:spcPct val="0"/>
              </a:spcAft>
              <a:defRPr sz="2400" b="1">
                <a:solidFill>
                  <a:schemeClr val="tx1"/>
                </a:solidFill>
                <a:latin typeface="Tahoma" charset="0"/>
                <a:ea typeface="ＭＳ Ｐゴシック" charset="0"/>
              </a:defRPr>
            </a:lvl7pPr>
            <a:lvl8pPr marL="3429000" indent="-228600" eaLnBrk="0" fontAlgn="base" hangingPunct="0">
              <a:spcBef>
                <a:spcPct val="0"/>
              </a:spcBef>
              <a:spcAft>
                <a:spcPct val="0"/>
              </a:spcAft>
              <a:defRPr sz="2400" b="1">
                <a:solidFill>
                  <a:schemeClr val="tx1"/>
                </a:solidFill>
                <a:latin typeface="Tahoma" charset="0"/>
                <a:ea typeface="ＭＳ Ｐゴシック" charset="0"/>
              </a:defRPr>
            </a:lvl8pPr>
            <a:lvl9pPr marL="3886200" indent="-228600" eaLnBrk="0" fontAlgn="base" hangingPunct="0">
              <a:spcBef>
                <a:spcPct val="0"/>
              </a:spcBef>
              <a:spcAft>
                <a:spcPct val="0"/>
              </a:spcAft>
              <a:defRPr sz="2400" b="1">
                <a:solidFill>
                  <a:schemeClr val="tx1"/>
                </a:solidFill>
                <a:latin typeface="Tahoma" charset="0"/>
                <a:ea typeface="ＭＳ Ｐゴシック" charset="0"/>
              </a:defRPr>
            </a:lvl9pPr>
          </a:lstStyle>
          <a:p>
            <a:pPr eaLnBrk="1" hangingPunct="1">
              <a:spcBef>
                <a:spcPct val="50000"/>
              </a:spcBef>
            </a:pPr>
            <a:r>
              <a:rPr lang="en-US" dirty="0">
                <a:latin typeface="Calibri"/>
                <a:cs typeface="Calibri"/>
              </a:rPr>
              <a:t>  t</a:t>
            </a:r>
            <a:r>
              <a:rPr lang="en-US" baseline="-25000" dirty="0">
                <a:latin typeface="Calibri"/>
                <a:cs typeface="Calibri"/>
              </a:rPr>
              <a:t>1</a:t>
            </a:r>
            <a:r>
              <a:rPr lang="en-US" dirty="0">
                <a:latin typeface="Calibri"/>
                <a:cs typeface="Calibri"/>
              </a:rPr>
              <a:t>   </a:t>
            </a:r>
            <a:r>
              <a:rPr lang="en-US" dirty="0" smtClean="0">
                <a:latin typeface="Calibri"/>
                <a:cs typeface="Calibri"/>
              </a:rPr>
              <a:t>    </a:t>
            </a:r>
            <a:r>
              <a:rPr lang="en-US" dirty="0">
                <a:latin typeface="Calibri"/>
                <a:cs typeface="Calibri"/>
              </a:rPr>
              <a:t>t</a:t>
            </a:r>
            <a:r>
              <a:rPr lang="en-US" baseline="-25000" dirty="0">
                <a:latin typeface="Calibri"/>
                <a:cs typeface="Calibri"/>
              </a:rPr>
              <a:t>2</a:t>
            </a:r>
            <a:r>
              <a:rPr lang="en-US" dirty="0">
                <a:latin typeface="Calibri"/>
                <a:cs typeface="Calibri"/>
              </a:rPr>
              <a:t>   </a:t>
            </a:r>
            <a:r>
              <a:rPr lang="en-US" dirty="0" smtClean="0">
                <a:latin typeface="Calibri"/>
                <a:cs typeface="Calibri"/>
              </a:rPr>
              <a:t>    </a:t>
            </a:r>
            <a:r>
              <a:rPr lang="en-US" dirty="0">
                <a:latin typeface="Calibri"/>
                <a:cs typeface="Calibri"/>
              </a:rPr>
              <a:t>t</a:t>
            </a:r>
            <a:r>
              <a:rPr lang="en-US" baseline="-25000" dirty="0">
                <a:latin typeface="Calibri"/>
                <a:cs typeface="Calibri"/>
              </a:rPr>
              <a:t>3     </a:t>
            </a:r>
            <a:r>
              <a:rPr lang="en-US" baseline="-25000" dirty="0" smtClean="0">
                <a:latin typeface="Calibri"/>
                <a:cs typeface="Calibri"/>
              </a:rPr>
              <a:t>        </a:t>
            </a:r>
            <a:r>
              <a:rPr lang="en-US" dirty="0">
                <a:latin typeface="Calibri"/>
                <a:cs typeface="Calibri"/>
              </a:rPr>
              <a:t>t</a:t>
            </a:r>
            <a:r>
              <a:rPr lang="en-US" baseline="-25000" dirty="0">
                <a:latin typeface="Calibri"/>
                <a:cs typeface="Calibri"/>
              </a:rPr>
              <a:t>4</a:t>
            </a:r>
          </a:p>
        </p:txBody>
      </p:sp>
      <p:sp>
        <p:nvSpPr>
          <p:cNvPr id="7" name="Text Box 11"/>
          <p:cNvSpPr txBox="1">
            <a:spLocks noChangeArrowheads="1"/>
          </p:cNvSpPr>
          <p:nvPr/>
        </p:nvSpPr>
        <p:spPr bwMode="auto">
          <a:xfrm flipH="1">
            <a:off x="5029200" y="2089944"/>
            <a:ext cx="609600" cy="22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ahoma" charset="0"/>
                <a:ea typeface="ＭＳ Ｐゴシック" charset="0"/>
              </a:defRPr>
            </a:lvl1pPr>
            <a:lvl2pPr marL="742950" indent="-285750" eaLnBrk="0" hangingPunct="0">
              <a:defRPr sz="2400" b="1">
                <a:solidFill>
                  <a:schemeClr val="tx1"/>
                </a:solidFill>
                <a:latin typeface="Tahoma" charset="0"/>
                <a:ea typeface="ＭＳ Ｐゴシック" charset="0"/>
              </a:defRPr>
            </a:lvl2pPr>
            <a:lvl3pPr marL="1143000" indent="-228600" eaLnBrk="0" hangingPunct="0">
              <a:defRPr sz="2400" b="1">
                <a:solidFill>
                  <a:schemeClr val="tx1"/>
                </a:solidFill>
                <a:latin typeface="Tahoma" charset="0"/>
                <a:ea typeface="ＭＳ Ｐゴシック" charset="0"/>
              </a:defRPr>
            </a:lvl3pPr>
            <a:lvl4pPr marL="1600200" indent="-228600" eaLnBrk="0" hangingPunct="0">
              <a:defRPr sz="2400" b="1">
                <a:solidFill>
                  <a:schemeClr val="tx1"/>
                </a:solidFill>
                <a:latin typeface="Tahoma" charset="0"/>
                <a:ea typeface="ＭＳ Ｐゴシック" charset="0"/>
              </a:defRPr>
            </a:lvl4pPr>
            <a:lvl5pPr marL="2057400" indent="-228600" eaLnBrk="0" hangingPunct="0">
              <a:defRPr sz="2400" b="1">
                <a:solidFill>
                  <a:schemeClr val="tx1"/>
                </a:solidFill>
                <a:latin typeface="Tahoma" charset="0"/>
                <a:ea typeface="ＭＳ Ｐゴシック" charset="0"/>
              </a:defRPr>
            </a:lvl5pPr>
            <a:lvl6pPr marL="2514600" indent="-228600" eaLnBrk="0" fontAlgn="base" hangingPunct="0">
              <a:spcBef>
                <a:spcPct val="0"/>
              </a:spcBef>
              <a:spcAft>
                <a:spcPct val="0"/>
              </a:spcAft>
              <a:defRPr sz="2400" b="1">
                <a:solidFill>
                  <a:schemeClr val="tx1"/>
                </a:solidFill>
                <a:latin typeface="Tahoma" charset="0"/>
                <a:ea typeface="ＭＳ Ｐゴシック" charset="0"/>
              </a:defRPr>
            </a:lvl6pPr>
            <a:lvl7pPr marL="2971800" indent="-228600" eaLnBrk="0" fontAlgn="base" hangingPunct="0">
              <a:spcBef>
                <a:spcPct val="0"/>
              </a:spcBef>
              <a:spcAft>
                <a:spcPct val="0"/>
              </a:spcAft>
              <a:defRPr sz="2400" b="1">
                <a:solidFill>
                  <a:schemeClr val="tx1"/>
                </a:solidFill>
                <a:latin typeface="Tahoma" charset="0"/>
                <a:ea typeface="ＭＳ Ｐゴシック" charset="0"/>
              </a:defRPr>
            </a:lvl7pPr>
            <a:lvl8pPr marL="3429000" indent="-228600" eaLnBrk="0" fontAlgn="base" hangingPunct="0">
              <a:spcBef>
                <a:spcPct val="0"/>
              </a:spcBef>
              <a:spcAft>
                <a:spcPct val="0"/>
              </a:spcAft>
              <a:defRPr sz="2400" b="1">
                <a:solidFill>
                  <a:schemeClr val="tx1"/>
                </a:solidFill>
                <a:latin typeface="Tahoma" charset="0"/>
                <a:ea typeface="ＭＳ Ｐゴシック" charset="0"/>
              </a:defRPr>
            </a:lvl8pPr>
            <a:lvl9pPr marL="3886200" indent="-228600" eaLnBrk="0" fontAlgn="base" hangingPunct="0">
              <a:spcBef>
                <a:spcPct val="0"/>
              </a:spcBef>
              <a:spcAft>
                <a:spcPct val="0"/>
              </a:spcAft>
              <a:defRPr sz="2400" b="1">
                <a:solidFill>
                  <a:schemeClr val="tx1"/>
                </a:solidFill>
                <a:latin typeface="Tahoma" charset="0"/>
                <a:ea typeface="ＭＳ Ｐゴシック" charset="0"/>
              </a:defRPr>
            </a:lvl9pPr>
          </a:lstStyle>
          <a:p>
            <a:pPr eaLnBrk="1" hangingPunct="1">
              <a:lnSpc>
                <a:spcPct val="80000"/>
              </a:lnSpc>
            </a:pPr>
            <a:r>
              <a:rPr lang="en-US" dirty="0">
                <a:latin typeface="Calibri"/>
                <a:cs typeface="Calibri"/>
              </a:rPr>
              <a:t>t</a:t>
            </a:r>
            <a:r>
              <a:rPr lang="en-US" baseline="-25000" dirty="0">
                <a:latin typeface="Calibri"/>
                <a:cs typeface="Calibri"/>
              </a:rPr>
              <a:t>1</a:t>
            </a:r>
            <a:r>
              <a:rPr lang="en-US" dirty="0">
                <a:latin typeface="Calibri"/>
                <a:cs typeface="Calibri"/>
              </a:rPr>
              <a:t> </a:t>
            </a:r>
          </a:p>
          <a:p>
            <a:pPr eaLnBrk="1" hangingPunct="1">
              <a:lnSpc>
                <a:spcPct val="80000"/>
              </a:lnSpc>
            </a:pPr>
            <a:r>
              <a:rPr lang="en-US" dirty="0">
                <a:latin typeface="Calibri"/>
                <a:cs typeface="Calibri"/>
              </a:rPr>
              <a:t>        t</a:t>
            </a:r>
            <a:r>
              <a:rPr lang="en-US" baseline="-25000" dirty="0">
                <a:latin typeface="Calibri"/>
                <a:cs typeface="Calibri"/>
              </a:rPr>
              <a:t>2</a:t>
            </a:r>
            <a:r>
              <a:rPr lang="en-US" dirty="0">
                <a:latin typeface="Calibri"/>
                <a:cs typeface="Calibri"/>
              </a:rPr>
              <a:t>  </a:t>
            </a:r>
          </a:p>
          <a:p>
            <a:pPr eaLnBrk="1" hangingPunct="1">
              <a:lnSpc>
                <a:spcPct val="80000"/>
              </a:lnSpc>
            </a:pPr>
            <a:r>
              <a:rPr lang="en-US" dirty="0">
                <a:latin typeface="Calibri"/>
                <a:cs typeface="Calibri"/>
              </a:rPr>
              <a:t>      t</a:t>
            </a:r>
            <a:r>
              <a:rPr lang="en-US" baseline="-25000" dirty="0">
                <a:latin typeface="Calibri"/>
                <a:cs typeface="Calibri"/>
              </a:rPr>
              <a:t>3</a:t>
            </a:r>
          </a:p>
          <a:p>
            <a:pPr eaLnBrk="1" hangingPunct="1">
              <a:lnSpc>
                <a:spcPct val="80000"/>
              </a:lnSpc>
            </a:pPr>
            <a:endParaRPr lang="en-US" baseline="-25000" dirty="0">
              <a:latin typeface="Calibri"/>
              <a:cs typeface="Calibri"/>
            </a:endParaRPr>
          </a:p>
          <a:p>
            <a:pPr eaLnBrk="1" hangingPunct="1">
              <a:lnSpc>
                <a:spcPct val="80000"/>
              </a:lnSpc>
            </a:pPr>
            <a:r>
              <a:rPr lang="en-US" dirty="0">
                <a:latin typeface="Calibri"/>
                <a:cs typeface="Calibri"/>
              </a:rPr>
              <a:t>t</a:t>
            </a:r>
            <a:r>
              <a:rPr lang="en-US" baseline="-25000" dirty="0">
                <a:latin typeface="Calibri"/>
                <a:cs typeface="Calibri"/>
              </a:rPr>
              <a:t>4</a:t>
            </a:r>
          </a:p>
          <a:p>
            <a:pPr eaLnBrk="1" hangingPunct="1">
              <a:lnSpc>
                <a:spcPct val="80000"/>
              </a:lnSpc>
            </a:pPr>
            <a:endParaRPr lang="en-US" baseline="-25000" dirty="0">
              <a:latin typeface="Calibri"/>
              <a:cs typeface="Calibri"/>
            </a:endParaRPr>
          </a:p>
        </p:txBody>
      </p:sp>
      <p:sp>
        <p:nvSpPr>
          <p:cNvPr id="8" name="TextBox 7"/>
          <p:cNvSpPr txBox="1"/>
          <p:nvPr/>
        </p:nvSpPr>
        <p:spPr>
          <a:xfrm>
            <a:off x="5330878" y="4426823"/>
            <a:ext cx="3425772" cy="646331"/>
          </a:xfrm>
          <a:prstGeom prst="rect">
            <a:avLst/>
          </a:prstGeom>
          <a:noFill/>
        </p:spPr>
        <p:txBody>
          <a:bodyPr wrap="square" rtlCol="0">
            <a:spAutoFit/>
          </a:bodyPr>
          <a:lstStyle/>
          <a:p>
            <a:r>
              <a:rPr lang="en-US" b="1" dirty="0" smtClean="0"/>
              <a:t>Autoregressive correlation structure</a:t>
            </a:r>
            <a:endParaRPr lang="en-US" b="1" dirty="0"/>
          </a:p>
        </p:txBody>
      </p:sp>
    </p:spTree>
    <p:extLst>
      <p:ext uri="{BB962C8B-B14F-4D97-AF65-F5344CB8AC3E}">
        <p14:creationId xmlns:p14="http://schemas.microsoft.com/office/powerpoint/2010/main" val="41133002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710775637"/>
              </p:ext>
            </p:extLst>
          </p:nvPr>
        </p:nvGraphicFramePr>
        <p:xfrm>
          <a:off x="437446" y="2209272"/>
          <a:ext cx="8283221" cy="3392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IMG_7309.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444" y="727803"/>
            <a:ext cx="1975290" cy="1481468"/>
          </a:xfrm>
          <a:prstGeom prst="rect">
            <a:avLst/>
          </a:prstGeom>
        </p:spPr>
      </p:pic>
      <p:pic>
        <p:nvPicPr>
          <p:cNvPr id="5" name="Picture 4" descr="Screen Shot 2016-04-19 at 11.54.34 AM (2).png"/>
          <p:cNvPicPr>
            <a:picLocks noChangeAspect="1"/>
          </p:cNvPicPr>
          <p:nvPr/>
        </p:nvPicPr>
        <p:blipFill rotWithShape="1">
          <a:blip r:embed="rId8">
            <a:extLst>
              <a:ext uri="{28A0092B-C50C-407E-A947-70E740481C1C}">
                <a14:useLocalDpi xmlns:a14="http://schemas.microsoft.com/office/drawing/2010/main" val="0"/>
              </a:ext>
            </a:extLst>
          </a:blip>
          <a:srcRect l="35185" t="12099" r="23657" b="6916"/>
          <a:stretch/>
        </p:blipFill>
        <p:spPr>
          <a:xfrm>
            <a:off x="2910207" y="579178"/>
            <a:ext cx="1177311" cy="1853288"/>
          </a:xfrm>
          <a:prstGeom prst="rect">
            <a:avLst/>
          </a:prstGeom>
        </p:spPr>
      </p:pic>
      <p:sp>
        <p:nvSpPr>
          <p:cNvPr id="6" name="Left-Right Arrow 5"/>
          <p:cNvSpPr/>
          <p:nvPr/>
        </p:nvSpPr>
        <p:spPr>
          <a:xfrm>
            <a:off x="4330073" y="1098022"/>
            <a:ext cx="2826391" cy="836367"/>
          </a:xfrm>
          <a:prstGeom prst="leftRightArrow">
            <a:avLst/>
          </a:prstGeom>
          <a:gradFill>
            <a:gsLst>
              <a:gs pos="0">
                <a:srgbClr val="FF0000"/>
              </a:gs>
              <a:gs pos="93000">
                <a:srgbClr val="008000"/>
              </a:gs>
              <a:gs pos="62000">
                <a:srgbClr val="FFFF00"/>
              </a:gs>
              <a:gs pos="29000">
                <a:srgbClr val="FF6600"/>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1">
                    <a:lumMod val="75000"/>
                    <a:lumOff val="25000"/>
                  </a:schemeClr>
                </a:solidFill>
              </a:rPr>
              <a:t>Low Use		High Use</a:t>
            </a:r>
          </a:p>
          <a:p>
            <a:pPr algn="ctr"/>
            <a:r>
              <a:rPr lang="en-US" sz="800" b="1" dirty="0" smtClean="0">
                <a:solidFill>
                  <a:schemeClr val="tx1">
                    <a:lumMod val="75000"/>
                    <a:lumOff val="25000"/>
                  </a:schemeClr>
                </a:solidFill>
              </a:rPr>
              <a:t>1		100</a:t>
            </a:r>
            <a:endParaRPr lang="en-US" sz="800" b="1" dirty="0">
              <a:solidFill>
                <a:schemeClr val="tx1">
                  <a:lumMod val="75000"/>
                  <a:lumOff val="25000"/>
                </a:schemeClr>
              </a:solidFill>
            </a:endParaRPr>
          </a:p>
        </p:txBody>
      </p:sp>
      <p:sp>
        <p:nvSpPr>
          <p:cNvPr id="8" name="TextBox 7"/>
          <p:cNvSpPr txBox="1"/>
          <p:nvPr/>
        </p:nvSpPr>
        <p:spPr>
          <a:xfrm>
            <a:off x="7471318" y="1376376"/>
            <a:ext cx="1409125" cy="369332"/>
          </a:xfrm>
          <a:prstGeom prst="rect">
            <a:avLst/>
          </a:prstGeom>
          <a:noFill/>
        </p:spPr>
        <p:txBody>
          <a:bodyPr wrap="none" rtlCol="0">
            <a:spAutoFit/>
          </a:bodyPr>
          <a:lstStyle/>
          <a:p>
            <a:r>
              <a:rPr lang="en-US" b="1" i="1" dirty="0" smtClean="0"/>
              <a:t>Y </a:t>
            </a:r>
            <a:r>
              <a:rPr lang="en-US" b="1" dirty="0" smtClean="0"/>
              <a:t>=</a:t>
            </a:r>
            <a:r>
              <a:rPr lang="en-US" b="1" i="1" dirty="0" smtClean="0"/>
              <a:t> f</a:t>
            </a:r>
            <a:r>
              <a:rPr lang="en-US" b="1" dirty="0" smtClean="0"/>
              <a:t>(</a:t>
            </a:r>
            <a:r>
              <a:rPr lang="en-US" b="1" i="1" dirty="0" smtClean="0"/>
              <a:t>X</a:t>
            </a:r>
            <a:r>
              <a:rPr lang="en-US" b="1" dirty="0" smtClean="0"/>
              <a:t>) + </a:t>
            </a:r>
            <a:r>
              <a:rPr lang="en-US" b="1" dirty="0" err="1" smtClean="0"/>
              <a:t>ε</a:t>
            </a:r>
            <a:endParaRPr lang="en-US" b="1" i="1" dirty="0"/>
          </a:p>
        </p:txBody>
      </p:sp>
    </p:spTree>
    <p:extLst>
      <p:ext uri="{BB962C8B-B14F-4D97-AF65-F5344CB8AC3E}">
        <p14:creationId xmlns:p14="http://schemas.microsoft.com/office/powerpoint/2010/main" val="25587959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G_8014.JPG"/>
          <p:cNvPicPr>
            <a:picLocks noChangeAspect="1"/>
          </p:cNvPicPr>
          <p:nvPr/>
        </p:nvPicPr>
        <p:blipFill rotWithShape="1">
          <a:blip r:embed="rId3">
            <a:extLst>
              <a:ext uri="{28A0092B-C50C-407E-A947-70E740481C1C}">
                <a14:useLocalDpi xmlns:a14="http://schemas.microsoft.com/office/drawing/2010/main" val="0"/>
              </a:ext>
            </a:extLst>
          </a:blip>
          <a:srcRect t="23219" b="8212"/>
          <a:stretch/>
        </p:blipFill>
        <p:spPr>
          <a:xfrm rot="5400000">
            <a:off x="-1540267" y="1520434"/>
            <a:ext cx="5734833" cy="2654299"/>
          </a:xfrm>
          <a:prstGeom prst="rect">
            <a:avLst/>
          </a:prstGeom>
        </p:spPr>
      </p:pic>
      <p:pic>
        <p:nvPicPr>
          <p:cNvPr id="7" name="Picture 6" descr="IMG_0013.jpg"/>
          <p:cNvPicPr>
            <a:picLocks noChangeAspect="1"/>
          </p:cNvPicPr>
          <p:nvPr/>
        </p:nvPicPr>
        <p:blipFill rotWithShape="1">
          <a:blip r:embed="rId4">
            <a:extLst>
              <a:ext uri="{28A0092B-C50C-407E-A947-70E740481C1C}">
                <a14:useLocalDpi xmlns:a14="http://schemas.microsoft.com/office/drawing/2010/main" val="0"/>
              </a:ext>
            </a:extLst>
          </a:blip>
          <a:srcRect l="25040" r="37423" b="18896"/>
          <a:stretch/>
        </p:blipFill>
        <p:spPr>
          <a:xfrm>
            <a:off x="2789821" y="19833"/>
            <a:ext cx="2878596" cy="5695167"/>
          </a:xfrm>
          <a:prstGeom prst="rect">
            <a:avLst/>
          </a:prstGeom>
        </p:spPr>
      </p:pic>
      <p:pic>
        <p:nvPicPr>
          <p:cNvPr id="5" name="Picture 4" descr="malle-helen.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2588" y="10133"/>
            <a:ext cx="3803244" cy="5704867"/>
          </a:xfrm>
          <a:prstGeom prst="rect">
            <a:avLst/>
          </a:prstGeom>
        </p:spPr>
      </p:pic>
    </p:spTree>
    <p:extLst>
      <p:ext uri="{BB962C8B-B14F-4D97-AF65-F5344CB8AC3E}">
        <p14:creationId xmlns:p14="http://schemas.microsoft.com/office/powerpoint/2010/main" val="21535613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p:cNvGraphicFramePr>
            <a:graphicFrameLocks noGrp="1"/>
          </p:cNvGraphicFramePr>
          <p:nvPr>
            <p:extLst>
              <p:ext uri="{D42A27DB-BD31-4B8C-83A1-F6EECF244321}">
                <p14:modId xmlns:p14="http://schemas.microsoft.com/office/powerpoint/2010/main" val="2576263150"/>
              </p:ext>
            </p:extLst>
          </p:nvPr>
        </p:nvGraphicFramePr>
        <p:xfrm>
          <a:off x="4158323" y="1004455"/>
          <a:ext cx="4487337" cy="3957243"/>
        </p:xfrm>
        <a:graphic>
          <a:graphicData uri="http://schemas.openxmlformats.org/drawingml/2006/table">
            <a:tbl>
              <a:tblPr/>
              <a:tblGrid>
                <a:gridCol w="1005777"/>
                <a:gridCol w="717117"/>
                <a:gridCol w="1022959"/>
                <a:gridCol w="1741484"/>
              </a:tblGrid>
              <a:tr h="491870">
                <a:tc>
                  <a:txBody>
                    <a:bodyPr/>
                    <a:lstStyle/>
                    <a:p>
                      <a:pPr algn="l" fontAlgn="ctr"/>
                      <a:endParaRPr lang="en-US" sz="1600" b="1" i="0" u="none" strike="noStrike" dirty="0">
                        <a:solidFill>
                          <a:srgbClr val="000000"/>
                        </a:solidFill>
                        <a:effectLst/>
                        <a:latin typeface="Calibri"/>
                      </a:endParaRPr>
                    </a:p>
                  </a:txBody>
                  <a:tcPr marL="4361" marR="4361" marT="4361"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fontAlgn="ctr"/>
                      <a:r>
                        <a:rPr lang="en-US" sz="1600" b="1" i="0" u="none" strike="noStrike" dirty="0">
                          <a:solidFill>
                            <a:srgbClr val="000000"/>
                          </a:solidFill>
                          <a:effectLst/>
                          <a:latin typeface="Calibri"/>
                        </a:rPr>
                        <a:t>Code</a:t>
                      </a:r>
                    </a:p>
                  </a:txBody>
                  <a:tcPr marL="4361" marR="4361" marT="43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ctr"/>
                      <a:r>
                        <a:rPr lang="en-US" sz="1600" b="1" i="0" u="none" strike="noStrike">
                          <a:solidFill>
                            <a:srgbClr val="000000"/>
                          </a:solidFill>
                          <a:effectLst/>
                          <a:latin typeface="Calibri"/>
                        </a:rPr>
                        <a:t>Description</a:t>
                      </a:r>
                    </a:p>
                  </a:txBody>
                  <a:tcPr marL="4361" marR="4361" marT="4361"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201">
                <a:tc>
                  <a:txBody>
                    <a:bodyPr/>
                    <a:lstStyle/>
                    <a:p>
                      <a:pPr algn="l" fontAlgn="ctr"/>
                      <a:endParaRPr lang="en-US" sz="1600" b="1" i="0" u="none" strike="noStrike" dirty="0">
                        <a:solidFill>
                          <a:srgbClr val="000000"/>
                        </a:solidFill>
                        <a:effectLst/>
                        <a:latin typeface="Calibri"/>
                      </a:endParaRPr>
                    </a:p>
                  </a:txBody>
                  <a:tcPr marL="4361" marR="4361" marT="4361" marB="0" anchor="ctr">
                    <a:lnL>
                      <a:noFill/>
                    </a:lnL>
                    <a:lnR>
                      <a:noFill/>
                    </a:lnR>
                    <a:lnT w="12700" cap="flat" cmpd="sng" algn="ctr">
                      <a:no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l" fontAlgn="ctr"/>
                      <a:r>
                        <a:rPr lang="en-US" sz="1600" b="1" i="0" u="none" strike="noStrike">
                          <a:solidFill>
                            <a:srgbClr val="000000"/>
                          </a:solidFill>
                          <a:effectLst/>
                          <a:latin typeface="Calibri"/>
                        </a:rPr>
                        <a:t>Environmental variables</a:t>
                      </a:r>
                    </a:p>
                  </a:txBody>
                  <a:tcPr marL="4361" marR="4361" marT="4361" marB="0" anchor="ctr">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r>
              <a:tr h="248201">
                <a:tc rowSpan="6">
                  <a:txBody>
                    <a:bodyPr/>
                    <a:lstStyle/>
                    <a:p>
                      <a:pPr algn="ctr" fontAlgn="ctr"/>
                      <a:r>
                        <a:rPr lang="en-US" sz="1600" b="0" i="0" u="none" strike="noStrike" dirty="0" smtClean="0">
                          <a:solidFill>
                            <a:srgbClr val="000000"/>
                          </a:solidFill>
                          <a:effectLst/>
                          <a:latin typeface="Calibri"/>
                        </a:rPr>
                        <a:t>Cover</a:t>
                      </a:r>
                      <a:endParaRPr lang="en-US" sz="1600" b="0" i="0" u="none" strike="noStrike" dirty="0">
                        <a:solidFill>
                          <a:srgbClr val="000000"/>
                        </a:solidFill>
                        <a:effectLst/>
                        <a:latin typeface="Calibri"/>
                      </a:endParaRPr>
                    </a:p>
                  </a:txBody>
                  <a:tcPr marL="4361" marR="4361" marT="4361" marB="0" vert="vert270" anchor="ct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600" b="0" i="0" u="none" strike="noStrike" dirty="0">
                          <a:solidFill>
                            <a:srgbClr val="000000"/>
                          </a:solidFill>
                          <a:effectLst/>
                          <a:latin typeface="Calibri"/>
                        </a:rPr>
                        <a:t>DV</a:t>
                      </a:r>
                    </a:p>
                  </a:txBody>
                  <a:tcPr marL="4361" marR="4361" marT="4361" marB="0" anchor="ctr">
                    <a:lnL>
                      <a:noFill/>
                    </a:lnL>
                    <a:lnR>
                      <a:noFill/>
                    </a:lnR>
                    <a:lnT>
                      <a:noFill/>
                    </a:lnT>
                    <a:lnB>
                      <a:noFill/>
                    </a:lnB>
                  </a:tcPr>
                </a:tc>
                <a:tc gridSpan="2">
                  <a:txBody>
                    <a:bodyPr/>
                    <a:lstStyle/>
                    <a:p>
                      <a:pPr algn="l" fontAlgn="ctr"/>
                      <a:r>
                        <a:rPr lang="en-US" sz="1600" b="0" i="0" u="none" strike="noStrike" dirty="0">
                          <a:solidFill>
                            <a:srgbClr val="000000"/>
                          </a:solidFill>
                          <a:effectLst/>
                          <a:latin typeface="Calibri"/>
                        </a:rPr>
                        <a:t>Dominant vegetation </a:t>
                      </a:r>
                    </a:p>
                  </a:txBody>
                  <a:tcPr marL="4361" marR="4361" marT="4361" marB="0" anchor="ctr">
                    <a:lnL>
                      <a:noFill/>
                    </a:lnL>
                    <a:lnR>
                      <a:noFill/>
                    </a:lnR>
                    <a:lnT>
                      <a:noFill/>
                    </a:lnT>
                    <a:lnB>
                      <a:noFill/>
                    </a:lnB>
                  </a:tcPr>
                </a:tc>
                <a:tc hMerge="1">
                  <a:txBody>
                    <a:bodyPr/>
                    <a:lstStyle/>
                    <a:p>
                      <a:pPr algn="l" fontAlgn="ctr"/>
                      <a:endParaRPr lang="en-US" sz="1800" b="0" i="0" u="none" strike="noStrike">
                        <a:solidFill>
                          <a:srgbClr val="000000"/>
                        </a:solidFill>
                        <a:effectLst/>
                        <a:latin typeface="Calibri"/>
                      </a:endParaRPr>
                    </a:p>
                  </a:txBody>
                  <a:tcPr marL="4361" marR="4361" marT="4361" marB="0" anchor="ctr">
                    <a:lnL>
                      <a:noFill/>
                    </a:lnL>
                    <a:lnR>
                      <a:noFill/>
                    </a:lnR>
                    <a:lnT>
                      <a:noFill/>
                    </a:lnT>
                    <a:lnB>
                      <a:noFill/>
                    </a:lnB>
                  </a:tcPr>
                </a:tc>
              </a:tr>
              <a:tr h="248201">
                <a:tc vMerge="1">
                  <a:txBody>
                    <a:bodyPr/>
                    <a:lstStyle/>
                    <a:p>
                      <a:pPr algn="l" fontAlgn="ctr"/>
                      <a:endParaRPr lang="en-US" sz="1600" b="0" i="0" u="none" strike="noStrike" dirty="0">
                        <a:solidFill>
                          <a:srgbClr val="000000"/>
                        </a:solidFill>
                        <a:effectLst/>
                        <a:latin typeface="Calibri"/>
                      </a:endParaRPr>
                    </a:p>
                  </a:txBody>
                  <a:tcPr marL="4361" marR="4361" marT="4361"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r>
                        <a:rPr lang="en-US" sz="1600" b="0" i="0" u="none" strike="noStrike" dirty="0">
                          <a:solidFill>
                            <a:srgbClr val="000000"/>
                          </a:solidFill>
                          <a:effectLst/>
                          <a:latin typeface="Calibri"/>
                        </a:rPr>
                        <a:t>TV%</a:t>
                      </a:r>
                    </a:p>
                  </a:txBody>
                  <a:tcPr marL="4361" marR="4361" marT="4361" marB="0" anchor="ctr">
                    <a:lnL>
                      <a:noFill/>
                    </a:lnL>
                    <a:lnR>
                      <a:noFill/>
                    </a:lnR>
                    <a:lnT>
                      <a:noFill/>
                    </a:lnT>
                    <a:lnB>
                      <a:noFill/>
                    </a:lnB>
                  </a:tcPr>
                </a:tc>
                <a:tc gridSpan="2">
                  <a:txBody>
                    <a:bodyPr/>
                    <a:lstStyle/>
                    <a:p>
                      <a:pPr algn="l" fontAlgn="ctr"/>
                      <a:r>
                        <a:rPr lang="en-US" sz="1600" b="0" i="0" u="none" strike="noStrike" dirty="0">
                          <a:solidFill>
                            <a:srgbClr val="000000"/>
                          </a:solidFill>
                          <a:effectLst/>
                          <a:latin typeface="Calibri"/>
                        </a:rPr>
                        <a:t>Total living vegetation</a:t>
                      </a:r>
                    </a:p>
                  </a:txBody>
                  <a:tcPr marL="4361" marR="4361" marT="4361" marB="0" anchor="ctr">
                    <a:lnL>
                      <a:noFill/>
                    </a:lnL>
                    <a:lnR>
                      <a:noFill/>
                    </a:lnR>
                    <a:lnT>
                      <a:noFill/>
                    </a:lnT>
                    <a:lnB>
                      <a:noFill/>
                    </a:lnB>
                  </a:tcPr>
                </a:tc>
                <a:tc hMerge="1">
                  <a:txBody>
                    <a:bodyPr/>
                    <a:lstStyle/>
                    <a:p>
                      <a:pPr algn="l" fontAlgn="ctr"/>
                      <a:endParaRPr lang="en-US" sz="1800" b="0" i="0" u="none" strike="noStrike">
                        <a:solidFill>
                          <a:srgbClr val="000000"/>
                        </a:solidFill>
                        <a:effectLst/>
                        <a:latin typeface="Calibri"/>
                      </a:endParaRPr>
                    </a:p>
                  </a:txBody>
                  <a:tcPr marL="4361" marR="4361" marT="4361" marB="0" anchor="ctr">
                    <a:lnL>
                      <a:noFill/>
                    </a:lnL>
                    <a:lnR>
                      <a:noFill/>
                    </a:lnR>
                    <a:lnT>
                      <a:noFill/>
                    </a:lnT>
                    <a:lnB>
                      <a:noFill/>
                    </a:lnB>
                  </a:tcPr>
                </a:tc>
              </a:tr>
              <a:tr h="248201">
                <a:tc vMerge="1">
                  <a:txBody>
                    <a:bodyPr/>
                    <a:lstStyle/>
                    <a:p>
                      <a:pPr algn="l" fontAlgn="ctr"/>
                      <a:endParaRPr lang="en-US" sz="1600" b="0" i="0" u="none" strike="noStrike" dirty="0">
                        <a:solidFill>
                          <a:srgbClr val="000000"/>
                        </a:solidFill>
                        <a:effectLst/>
                        <a:latin typeface="Calibri"/>
                      </a:endParaRPr>
                    </a:p>
                  </a:txBody>
                  <a:tcPr marL="4361" marR="4361" marT="4361"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r>
                        <a:rPr lang="en-US" sz="1600" b="0" i="0" u="none" strike="noStrike" dirty="0">
                          <a:solidFill>
                            <a:srgbClr val="000000"/>
                          </a:solidFill>
                          <a:effectLst/>
                          <a:latin typeface="Calibri"/>
                        </a:rPr>
                        <a:t>C%</a:t>
                      </a:r>
                    </a:p>
                  </a:txBody>
                  <a:tcPr marL="4361" marR="4361" marT="4361" marB="0" anchor="ctr">
                    <a:lnL>
                      <a:noFill/>
                    </a:lnL>
                    <a:lnR>
                      <a:noFill/>
                    </a:lnR>
                    <a:lnT>
                      <a:noFill/>
                    </a:lnT>
                    <a:lnB>
                      <a:noFill/>
                    </a:lnB>
                  </a:tcPr>
                </a:tc>
                <a:tc gridSpan="2">
                  <a:txBody>
                    <a:bodyPr/>
                    <a:lstStyle/>
                    <a:p>
                      <a:pPr algn="l" fontAlgn="ctr"/>
                      <a:r>
                        <a:rPr lang="en-US" sz="1600" b="0" i="0" u="none" strike="noStrike" dirty="0">
                          <a:solidFill>
                            <a:srgbClr val="000000"/>
                          </a:solidFill>
                          <a:effectLst/>
                          <a:latin typeface="Calibri"/>
                        </a:rPr>
                        <a:t>Canopy cover</a:t>
                      </a:r>
                    </a:p>
                  </a:txBody>
                  <a:tcPr marL="4361" marR="4361" marT="4361" marB="0" anchor="ctr">
                    <a:lnL>
                      <a:noFill/>
                    </a:lnL>
                    <a:lnR>
                      <a:noFill/>
                    </a:lnR>
                    <a:lnT>
                      <a:noFill/>
                    </a:lnT>
                    <a:lnB>
                      <a:noFill/>
                    </a:lnB>
                  </a:tcPr>
                </a:tc>
                <a:tc hMerge="1">
                  <a:txBody>
                    <a:bodyPr/>
                    <a:lstStyle/>
                    <a:p>
                      <a:pPr algn="l" fontAlgn="ctr"/>
                      <a:endParaRPr lang="en-US" sz="1800" b="0" i="0" u="none" strike="noStrike">
                        <a:solidFill>
                          <a:srgbClr val="000000"/>
                        </a:solidFill>
                        <a:effectLst/>
                        <a:latin typeface="Calibri"/>
                      </a:endParaRPr>
                    </a:p>
                  </a:txBody>
                  <a:tcPr marL="4361" marR="4361" marT="4361" marB="0" anchor="ctr">
                    <a:lnL>
                      <a:noFill/>
                    </a:lnL>
                    <a:lnR>
                      <a:noFill/>
                    </a:lnR>
                    <a:lnT>
                      <a:noFill/>
                    </a:lnT>
                    <a:lnB>
                      <a:noFill/>
                    </a:lnB>
                  </a:tcPr>
                </a:tc>
              </a:tr>
              <a:tr h="248201">
                <a:tc vMerge="1">
                  <a:txBody>
                    <a:bodyPr/>
                    <a:lstStyle/>
                    <a:p>
                      <a:endParaRPr lang="en-US"/>
                    </a:p>
                  </a:txBody>
                  <a:tcPr/>
                </a:tc>
                <a:tc>
                  <a:txBody>
                    <a:bodyPr/>
                    <a:lstStyle/>
                    <a:p>
                      <a:pPr algn="l" fontAlgn="ctr"/>
                      <a:r>
                        <a:rPr lang="en-US" sz="1600" b="0" i="0" u="none" strike="noStrike" dirty="0" smtClean="0">
                          <a:solidFill>
                            <a:srgbClr val="000000"/>
                          </a:solidFill>
                          <a:effectLst/>
                          <a:latin typeface="Calibri"/>
                        </a:rPr>
                        <a:t>LL</a:t>
                      </a:r>
                      <a:endParaRPr lang="en-US" sz="1600" b="0" i="0" u="none" strike="noStrike" dirty="0">
                        <a:solidFill>
                          <a:srgbClr val="000000"/>
                        </a:solidFill>
                        <a:effectLst/>
                        <a:latin typeface="Calibri"/>
                      </a:endParaRPr>
                    </a:p>
                  </a:txBody>
                  <a:tcPr marL="4361" marR="4361" marT="4361" marB="0" anchor="ctr">
                    <a:lnL>
                      <a:noFill/>
                    </a:lnL>
                    <a:lnR>
                      <a:noFill/>
                    </a:lnR>
                    <a:lnT>
                      <a:noFill/>
                    </a:lnT>
                    <a:lnB>
                      <a:noFill/>
                    </a:lnB>
                  </a:tcPr>
                </a:tc>
                <a:tc gridSpan="2">
                  <a:txBody>
                    <a:bodyPr/>
                    <a:lstStyle/>
                    <a:p>
                      <a:pPr algn="l" fontAlgn="ctr"/>
                      <a:r>
                        <a:rPr lang="en-US" sz="1600" b="0" i="0" u="none" strike="noStrike" dirty="0" smtClean="0">
                          <a:solidFill>
                            <a:srgbClr val="000000"/>
                          </a:solidFill>
                          <a:effectLst/>
                          <a:latin typeface="Calibri"/>
                        </a:rPr>
                        <a:t>Leaf litter</a:t>
                      </a:r>
                      <a:r>
                        <a:rPr lang="en-US" sz="1600" b="0" i="0" u="none" strike="noStrike" baseline="0" dirty="0" smtClean="0">
                          <a:solidFill>
                            <a:srgbClr val="000000"/>
                          </a:solidFill>
                          <a:effectLst/>
                          <a:latin typeface="Calibri"/>
                        </a:rPr>
                        <a:t> </a:t>
                      </a:r>
                      <a:endParaRPr lang="en-US" sz="1600" b="0" i="0" u="none" strike="noStrike" dirty="0">
                        <a:solidFill>
                          <a:srgbClr val="000000"/>
                        </a:solidFill>
                        <a:effectLst/>
                        <a:latin typeface="Calibri"/>
                      </a:endParaRPr>
                    </a:p>
                  </a:txBody>
                  <a:tcPr marL="4361" marR="4361" marT="4361" marB="0" anchor="ctr">
                    <a:lnL>
                      <a:noFill/>
                    </a:lnL>
                    <a:lnR>
                      <a:noFill/>
                    </a:lnR>
                    <a:lnT>
                      <a:noFill/>
                    </a:lnT>
                    <a:lnB>
                      <a:noFill/>
                    </a:lnB>
                  </a:tcPr>
                </a:tc>
                <a:tc hMerge="1">
                  <a:txBody>
                    <a:bodyPr/>
                    <a:lstStyle/>
                    <a:p>
                      <a:endParaRPr lang="en-US"/>
                    </a:p>
                  </a:txBody>
                  <a:tcPr/>
                </a:tc>
              </a:tr>
              <a:tr h="248201">
                <a:tc vMerge="1">
                  <a:txBody>
                    <a:bodyPr/>
                    <a:lstStyle/>
                    <a:p>
                      <a:endParaRPr lang="en-US"/>
                    </a:p>
                  </a:txBody>
                  <a:tcPr/>
                </a:tc>
                <a:tc>
                  <a:txBody>
                    <a:bodyPr/>
                    <a:lstStyle/>
                    <a:p>
                      <a:pPr algn="l" fontAlgn="ctr"/>
                      <a:r>
                        <a:rPr lang="en-US" sz="1600" b="0" i="0" u="none" strike="noStrike" dirty="0" smtClean="0">
                          <a:solidFill>
                            <a:srgbClr val="000000"/>
                          </a:solidFill>
                          <a:effectLst/>
                          <a:latin typeface="Calibri"/>
                        </a:rPr>
                        <a:t>LD</a:t>
                      </a:r>
                      <a:endParaRPr lang="en-US" sz="1600" b="0" i="0" u="none" strike="noStrike" dirty="0">
                        <a:solidFill>
                          <a:srgbClr val="000000"/>
                        </a:solidFill>
                        <a:effectLst/>
                        <a:latin typeface="Calibri"/>
                      </a:endParaRPr>
                    </a:p>
                  </a:txBody>
                  <a:tcPr marL="4361" marR="4361" marT="4361" marB="0" anchor="ctr">
                    <a:lnL>
                      <a:noFill/>
                    </a:lnL>
                    <a:lnR>
                      <a:noFill/>
                    </a:lnR>
                    <a:lnT>
                      <a:noFill/>
                    </a:lnT>
                    <a:lnB>
                      <a:noFill/>
                    </a:lnB>
                  </a:tcPr>
                </a:tc>
                <a:tc gridSpan="2">
                  <a:txBody>
                    <a:bodyPr/>
                    <a:lstStyle/>
                    <a:p>
                      <a:pPr algn="l" fontAlgn="ctr"/>
                      <a:r>
                        <a:rPr lang="en-US" sz="1600" b="0" i="0" u="none" strike="noStrike" dirty="0" smtClean="0">
                          <a:solidFill>
                            <a:srgbClr val="000000"/>
                          </a:solidFill>
                          <a:effectLst/>
                          <a:latin typeface="Calibri"/>
                        </a:rPr>
                        <a:t>Leaf depth</a:t>
                      </a:r>
                      <a:endParaRPr lang="en-US" sz="1600" b="0" i="0" u="none" strike="noStrike" dirty="0">
                        <a:solidFill>
                          <a:srgbClr val="000000"/>
                        </a:solidFill>
                        <a:effectLst/>
                        <a:latin typeface="Calibri"/>
                      </a:endParaRPr>
                    </a:p>
                  </a:txBody>
                  <a:tcPr marL="4361" marR="4361" marT="4361" marB="0" anchor="ctr">
                    <a:lnL>
                      <a:noFill/>
                    </a:lnL>
                    <a:lnR>
                      <a:noFill/>
                    </a:lnR>
                    <a:lnT>
                      <a:noFill/>
                    </a:lnT>
                    <a:lnB>
                      <a:noFill/>
                    </a:lnB>
                  </a:tcPr>
                </a:tc>
                <a:tc hMerge="1">
                  <a:txBody>
                    <a:bodyPr/>
                    <a:lstStyle/>
                    <a:p>
                      <a:endParaRPr lang="en-US"/>
                    </a:p>
                  </a:txBody>
                  <a:tcPr/>
                </a:tc>
              </a:tr>
              <a:tr h="248201">
                <a:tc vMerge="1">
                  <a:txBody>
                    <a:bodyPr/>
                    <a:lstStyle/>
                    <a:p>
                      <a:pPr algn="l" fontAlgn="ctr"/>
                      <a:endParaRPr lang="en-US" sz="1600" b="0" i="0" u="none" strike="noStrike" dirty="0">
                        <a:solidFill>
                          <a:srgbClr val="000000"/>
                        </a:solidFill>
                        <a:effectLst/>
                        <a:latin typeface="Calibri"/>
                      </a:endParaRPr>
                    </a:p>
                  </a:txBody>
                  <a:tcPr marL="4361" marR="4361" marT="4361"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r>
                        <a:rPr lang="en-US" sz="1600" b="0" i="0" u="none" strike="noStrike">
                          <a:solidFill>
                            <a:srgbClr val="000000"/>
                          </a:solidFill>
                          <a:effectLst/>
                          <a:latin typeface="Calibri"/>
                        </a:rPr>
                        <a:t>WSD</a:t>
                      </a:r>
                    </a:p>
                  </a:txBody>
                  <a:tcPr marL="4361" marR="4361" marT="4361" marB="0" anchor="ctr">
                    <a:lnL>
                      <a:noFill/>
                    </a:lnL>
                    <a:lnR>
                      <a:noFill/>
                    </a:lnR>
                    <a:lnT>
                      <a:noFill/>
                    </a:lnT>
                    <a:lnB>
                      <a:noFill/>
                    </a:lnB>
                  </a:tcPr>
                </a:tc>
                <a:tc gridSpan="2">
                  <a:txBody>
                    <a:bodyPr/>
                    <a:lstStyle/>
                    <a:p>
                      <a:pPr algn="l" fontAlgn="ctr"/>
                      <a:r>
                        <a:rPr lang="en-US" sz="1600" b="0" i="0" u="none" strike="noStrike">
                          <a:solidFill>
                            <a:srgbClr val="000000"/>
                          </a:solidFill>
                          <a:effectLst/>
                          <a:latin typeface="Calibri"/>
                        </a:rPr>
                        <a:t>Woody stem density</a:t>
                      </a:r>
                    </a:p>
                  </a:txBody>
                  <a:tcPr marL="4361" marR="4361" marT="4361" marB="0" anchor="ctr">
                    <a:lnL>
                      <a:noFill/>
                    </a:lnL>
                    <a:lnR>
                      <a:noFill/>
                    </a:lnR>
                    <a:lnT>
                      <a:noFill/>
                    </a:lnT>
                    <a:lnB>
                      <a:noFill/>
                    </a:lnB>
                  </a:tcPr>
                </a:tc>
                <a:tc hMerge="1">
                  <a:txBody>
                    <a:bodyPr/>
                    <a:lstStyle/>
                    <a:p>
                      <a:pPr algn="l" fontAlgn="ctr"/>
                      <a:endParaRPr lang="en-US" sz="1800" b="0" i="0" u="none" strike="noStrike">
                        <a:solidFill>
                          <a:srgbClr val="000000"/>
                        </a:solidFill>
                        <a:effectLst/>
                        <a:latin typeface="Calibri"/>
                      </a:endParaRPr>
                    </a:p>
                  </a:txBody>
                  <a:tcPr marL="4361" marR="4361" marT="4361" marB="0" anchor="ctr">
                    <a:lnL>
                      <a:noFill/>
                    </a:lnL>
                    <a:lnR>
                      <a:noFill/>
                    </a:lnR>
                    <a:lnT>
                      <a:noFill/>
                    </a:lnT>
                    <a:lnB>
                      <a:noFill/>
                    </a:lnB>
                  </a:tcPr>
                </a:tc>
              </a:tr>
              <a:tr h="248201">
                <a:tc rowSpan="3">
                  <a:txBody>
                    <a:bodyPr/>
                    <a:lstStyle/>
                    <a:p>
                      <a:pPr algn="ctr" fontAlgn="ctr"/>
                      <a:r>
                        <a:rPr lang="en-US" sz="1600" b="0" i="0" u="none" strike="noStrike" dirty="0" smtClean="0">
                          <a:solidFill>
                            <a:srgbClr val="000000"/>
                          </a:solidFill>
                          <a:effectLst/>
                          <a:latin typeface="Calibri"/>
                        </a:rPr>
                        <a:t>Log</a:t>
                      </a:r>
                      <a:endParaRPr lang="en-US" sz="1600" b="0" i="0" u="none" strike="noStrike" dirty="0">
                        <a:solidFill>
                          <a:srgbClr val="000000"/>
                        </a:solidFill>
                        <a:effectLst/>
                        <a:latin typeface="Calibri"/>
                      </a:endParaRPr>
                    </a:p>
                  </a:txBody>
                  <a:tcPr marL="4361" marR="4361" marT="4361" marB="0" vert="vert270" anchor="ct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600" b="0" i="0" u="none" strike="noStrike" dirty="0">
                          <a:solidFill>
                            <a:srgbClr val="000000"/>
                          </a:solidFill>
                          <a:effectLst/>
                          <a:latin typeface="Calibri"/>
                        </a:rPr>
                        <a:t>LOG</a:t>
                      </a:r>
                    </a:p>
                  </a:txBody>
                  <a:tcPr marL="4361" marR="4361" marT="4361" marB="0" anchor="ctr">
                    <a:lnL>
                      <a:noFill/>
                    </a:lnL>
                    <a:lnR>
                      <a:noFill/>
                    </a:lnR>
                    <a:lnT>
                      <a:noFill/>
                    </a:lnT>
                    <a:lnB>
                      <a:noFill/>
                    </a:lnB>
                  </a:tcPr>
                </a:tc>
                <a:tc gridSpan="2">
                  <a:txBody>
                    <a:bodyPr/>
                    <a:lstStyle/>
                    <a:p>
                      <a:pPr algn="l" fontAlgn="ctr"/>
                      <a:r>
                        <a:rPr lang="en-US" sz="1600" b="0" i="0" u="none" strike="noStrike">
                          <a:solidFill>
                            <a:srgbClr val="000000"/>
                          </a:solidFill>
                          <a:effectLst/>
                          <a:latin typeface="Calibri"/>
                        </a:rPr>
                        <a:t>Number of logs</a:t>
                      </a:r>
                    </a:p>
                  </a:txBody>
                  <a:tcPr marL="4361" marR="4361" marT="4361" marB="0" anchor="ctr">
                    <a:lnL>
                      <a:noFill/>
                    </a:lnL>
                    <a:lnR>
                      <a:noFill/>
                    </a:lnR>
                    <a:lnT>
                      <a:noFill/>
                    </a:lnT>
                    <a:lnB>
                      <a:noFill/>
                    </a:lnB>
                  </a:tcPr>
                </a:tc>
                <a:tc hMerge="1">
                  <a:txBody>
                    <a:bodyPr/>
                    <a:lstStyle/>
                    <a:p>
                      <a:pPr algn="l" fontAlgn="ctr"/>
                      <a:endParaRPr lang="en-US" sz="1800" b="0" i="0" u="none" strike="noStrike">
                        <a:solidFill>
                          <a:srgbClr val="000000"/>
                        </a:solidFill>
                        <a:effectLst/>
                        <a:latin typeface="Calibri"/>
                      </a:endParaRPr>
                    </a:p>
                  </a:txBody>
                  <a:tcPr marL="4361" marR="4361" marT="4361" marB="0" anchor="ctr">
                    <a:lnL>
                      <a:noFill/>
                    </a:lnL>
                    <a:lnR>
                      <a:noFill/>
                    </a:lnR>
                    <a:lnT>
                      <a:noFill/>
                    </a:lnT>
                    <a:lnB>
                      <a:noFill/>
                    </a:lnB>
                  </a:tcPr>
                </a:tc>
              </a:tr>
              <a:tr h="248201">
                <a:tc vMerge="1">
                  <a:txBody>
                    <a:bodyPr/>
                    <a:lstStyle/>
                    <a:p>
                      <a:pPr algn="l" fontAlgn="ctr"/>
                      <a:endParaRPr lang="en-US" sz="1600" b="0" i="0" u="none" strike="noStrike" dirty="0">
                        <a:solidFill>
                          <a:srgbClr val="000000"/>
                        </a:solidFill>
                        <a:effectLst/>
                        <a:latin typeface="Calibri"/>
                      </a:endParaRPr>
                    </a:p>
                  </a:txBody>
                  <a:tcPr marL="4361" marR="4361" marT="4361"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r>
                        <a:rPr lang="en-US" sz="1600" b="0" i="0" u="none" strike="noStrike">
                          <a:solidFill>
                            <a:srgbClr val="000000"/>
                          </a:solidFill>
                          <a:effectLst/>
                          <a:latin typeface="Calibri"/>
                        </a:rPr>
                        <a:t>DNL</a:t>
                      </a:r>
                    </a:p>
                  </a:txBody>
                  <a:tcPr marL="4361" marR="4361" marT="4361" marB="0" anchor="ctr">
                    <a:lnL>
                      <a:noFill/>
                    </a:lnL>
                    <a:lnR>
                      <a:noFill/>
                    </a:lnR>
                    <a:lnT>
                      <a:noFill/>
                    </a:lnT>
                    <a:lnB>
                      <a:noFill/>
                    </a:lnB>
                  </a:tcPr>
                </a:tc>
                <a:tc gridSpan="2">
                  <a:txBody>
                    <a:bodyPr/>
                    <a:lstStyle/>
                    <a:p>
                      <a:pPr algn="l" fontAlgn="ctr"/>
                      <a:r>
                        <a:rPr lang="en-US" sz="1600" b="0" i="0" u="none" strike="noStrike">
                          <a:solidFill>
                            <a:srgbClr val="000000"/>
                          </a:solidFill>
                          <a:effectLst/>
                          <a:latin typeface="Calibri"/>
                        </a:rPr>
                        <a:t>Distance to log</a:t>
                      </a:r>
                    </a:p>
                  </a:txBody>
                  <a:tcPr marL="4361" marR="4361" marT="4361" marB="0" anchor="ctr">
                    <a:lnL>
                      <a:noFill/>
                    </a:lnL>
                    <a:lnR>
                      <a:noFill/>
                    </a:lnR>
                    <a:lnT>
                      <a:noFill/>
                    </a:lnT>
                    <a:lnB>
                      <a:noFill/>
                    </a:lnB>
                  </a:tcPr>
                </a:tc>
                <a:tc hMerge="1">
                  <a:txBody>
                    <a:bodyPr/>
                    <a:lstStyle/>
                    <a:p>
                      <a:pPr algn="l" fontAlgn="ctr"/>
                      <a:endParaRPr lang="en-US" sz="1800" b="0" i="0" u="none" strike="noStrike">
                        <a:solidFill>
                          <a:srgbClr val="000000"/>
                        </a:solidFill>
                        <a:effectLst/>
                        <a:latin typeface="Calibri"/>
                      </a:endParaRPr>
                    </a:p>
                  </a:txBody>
                  <a:tcPr marL="4361" marR="4361" marT="4361" marB="0" anchor="ctr">
                    <a:lnL>
                      <a:noFill/>
                    </a:lnL>
                    <a:lnR>
                      <a:noFill/>
                    </a:lnR>
                    <a:lnT>
                      <a:noFill/>
                    </a:lnT>
                    <a:lnB>
                      <a:noFill/>
                    </a:lnB>
                  </a:tcPr>
                </a:tc>
              </a:tr>
              <a:tr h="248201">
                <a:tc vMerge="1">
                  <a:txBody>
                    <a:bodyPr/>
                    <a:lstStyle/>
                    <a:p>
                      <a:pPr algn="l" fontAlgn="ctr"/>
                      <a:endParaRPr lang="en-US" sz="1600" b="0" i="0" u="none" strike="noStrike" dirty="0">
                        <a:solidFill>
                          <a:srgbClr val="000000"/>
                        </a:solidFill>
                        <a:effectLst/>
                        <a:latin typeface="Calibri"/>
                      </a:endParaRPr>
                    </a:p>
                  </a:txBody>
                  <a:tcPr marL="4361" marR="4361" marT="4361"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r>
                        <a:rPr lang="en-US" sz="1600" b="0" i="0" u="none" strike="noStrike" dirty="0">
                          <a:solidFill>
                            <a:srgbClr val="000000"/>
                          </a:solidFill>
                          <a:effectLst/>
                          <a:latin typeface="Calibri"/>
                        </a:rPr>
                        <a:t>DINL </a:t>
                      </a:r>
                    </a:p>
                  </a:txBody>
                  <a:tcPr marL="4361" marR="4361" marT="4361" marB="0" anchor="ctr">
                    <a:lnL>
                      <a:noFill/>
                    </a:lnL>
                    <a:lnR>
                      <a:noFill/>
                    </a:lnR>
                    <a:lnT>
                      <a:noFill/>
                    </a:lnT>
                    <a:lnB>
                      <a:noFill/>
                    </a:lnB>
                  </a:tcPr>
                </a:tc>
                <a:tc gridSpan="2">
                  <a:txBody>
                    <a:bodyPr/>
                    <a:lstStyle/>
                    <a:p>
                      <a:pPr algn="l" fontAlgn="ctr"/>
                      <a:r>
                        <a:rPr lang="en-US" sz="1600" b="0" i="0" u="none" strike="noStrike">
                          <a:solidFill>
                            <a:srgbClr val="000000"/>
                          </a:solidFill>
                          <a:effectLst/>
                          <a:latin typeface="Calibri"/>
                        </a:rPr>
                        <a:t>Diameter of log</a:t>
                      </a:r>
                    </a:p>
                  </a:txBody>
                  <a:tcPr marL="4361" marR="4361" marT="4361" marB="0" anchor="ctr">
                    <a:lnL>
                      <a:noFill/>
                    </a:lnL>
                    <a:lnR>
                      <a:noFill/>
                    </a:lnR>
                    <a:lnT>
                      <a:noFill/>
                    </a:lnT>
                    <a:lnB>
                      <a:noFill/>
                    </a:lnB>
                  </a:tcPr>
                </a:tc>
                <a:tc hMerge="1">
                  <a:txBody>
                    <a:bodyPr/>
                    <a:lstStyle/>
                    <a:p>
                      <a:pPr algn="l" fontAlgn="ctr"/>
                      <a:endParaRPr lang="en-US" sz="1800" b="0" i="0" u="none" strike="noStrike">
                        <a:solidFill>
                          <a:srgbClr val="000000"/>
                        </a:solidFill>
                        <a:effectLst/>
                        <a:latin typeface="Calibri"/>
                      </a:endParaRPr>
                    </a:p>
                  </a:txBody>
                  <a:tcPr marL="4361" marR="4361" marT="4361" marB="0" anchor="ctr">
                    <a:lnL>
                      <a:noFill/>
                    </a:lnL>
                    <a:lnR>
                      <a:noFill/>
                    </a:lnR>
                    <a:lnT>
                      <a:noFill/>
                    </a:lnT>
                    <a:lnB>
                      <a:noFill/>
                    </a:lnB>
                  </a:tcPr>
                </a:tc>
              </a:tr>
              <a:tr h="248201">
                <a:tc rowSpan="3">
                  <a:txBody>
                    <a:bodyPr/>
                    <a:lstStyle/>
                    <a:p>
                      <a:pPr algn="ctr" fontAlgn="ctr"/>
                      <a:r>
                        <a:rPr lang="en-US" sz="1600" b="0" i="0" u="none" strike="noStrike" dirty="0" smtClean="0">
                          <a:solidFill>
                            <a:srgbClr val="000000"/>
                          </a:solidFill>
                          <a:effectLst/>
                          <a:latin typeface="Calibri"/>
                        </a:rPr>
                        <a:t>Tree</a:t>
                      </a:r>
                      <a:endParaRPr lang="en-US" sz="1600" b="0" i="0" u="none" strike="noStrike" dirty="0">
                        <a:solidFill>
                          <a:srgbClr val="000000"/>
                        </a:solidFill>
                        <a:effectLst/>
                        <a:latin typeface="Calibri"/>
                      </a:endParaRPr>
                    </a:p>
                  </a:txBody>
                  <a:tcPr marL="4361" marR="4361" marT="4361" marB="0" vert="vert270" anchor="ctr">
                    <a:lnL>
                      <a:noFill/>
                    </a:lnL>
                    <a:lnR>
                      <a:noFill/>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600" b="0" i="0" u="none" strike="noStrike" dirty="0">
                          <a:solidFill>
                            <a:srgbClr val="000000"/>
                          </a:solidFill>
                          <a:effectLst/>
                          <a:latin typeface="Calibri"/>
                        </a:rPr>
                        <a:t>DNOV</a:t>
                      </a:r>
                    </a:p>
                  </a:txBody>
                  <a:tcPr marL="4361" marR="4361" marT="4361" marB="0" anchor="ctr">
                    <a:lnL>
                      <a:noFill/>
                    </a:lnL>
                    <a:lnR>
                      <a:noFill/>
                    </a:lnR>
                    <a:lnT>
                      <a:noFill/>
                    </a:lnT>
                    <a:lnB>
                      <a:noFill/>
                    </a:lnB>
                  </a:tcPr>
                </a:tc>
                <a:tc gridSpan="2">
                  <a:txBody>
                    <a:bodyPr/>
                    <a:lstStyle/>
                    <a:p>
                      <a:pPr algn="l" fontAlgn="ctr"/>
                      <a:r>
                        <a:rPr lang="en-US" sz="1600" b="0" i="0" u="none" strike="noStrike" dirty="0">
                          <a:solidFill>
                            <a:srgbClr val="000000"/>
                          </a:solidFill>
                          <a:effectLst/>
                          <a:latin typeface="Calibri"/>
                        </a:rPr>
                        <a:t>Distance to overstory tree</a:t>
                      </a:r>
                    </a:p>
                  </a:txBody>
                  <a:tcPr marL="4361" marR="4361" marT="4361" marB="0" anchor="ctr">
                    <a:lnL>
                      <a:noFill/>
                    </a:lnL>
                    <a:lnR>
                      <a:noFill/>
                    </a:lnR>
                    <a:lnT>
                      <a:noFill/>
                    </a:lnT>
                    <a:lnB>
                      <a:noFill/>
                    </a:lnB>
                  </a:tcPr>
                </a:tc>
                <a:tc hMerge="1">
                  <a:txBody>
                    <a:bodyPr/>
                    <a:lstStyle/>
                    <a:p>
                      <a:pPr algn="l" fontAlgn="ctr"/>
                      <a:endParaRPr lang="en-US" sz="1800" b="0" i="0" u="none" strike="noStrike">
                        <a:solidFill>
                          <a:srgbClr val="000000"/>
                        </a:solidFill>
                        <a:effectLst/>
                        <a:latin typeface="Calibri"/>
                      </a:endParaRPr>
                    </a:p>
                  </a:txBody>
                  <a:tcPr marL="4361" marR="4361" marT="4361" marB="0" anchor="ctr">
                    <a:lnL>
                      <a:noFill/>
                    </a:lnL>
                    <a:lnR>
                      <a:noFill/>
                    </a:lnR>
                    <a:lnT>
                      <a:noFill/>
                    </a:lnT>
                    <a:lnB>
                      <a:noFill/>
                    </a:lnB>
                  </a:tcPr>
                </a:tc>
              </a:tr>
              <a:tr h="486961">
                <a:tc vMerge="1">
                  <a:txBody>
                    <a:bodyPr/>
                    <a:lstStyle/>
                    <a:p>
                      <a:pPr algn="l" fontAlgn="ctr"/>
                      <a:endParaRPr lang="en-US" sz="1600" b="0" i="0" u="none" strike="noStrike" dirty="0">
                        <a:solidFill>
                          <a:srgbClr val="000000"/>
                        </a:solidFill>
                        <a:effectLst/>
                        <a:latin typeface="Calibri"/>
                      </a:endParaRPr>
                    </a:p>
                  </a:txBody>
                  <a:tcPr marL="4361" marR="4361" marT="4361"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r>
                        <a:rPr lang="en-US" sz="1600" b="0" i="0" u="none" strike="noStrike" dirty="0">
                          <a:solidFill>
                            <a:srgbClr val="000000"/>
                          </a:solidFill>
                          <a:effectLst/>
                          <a:latin typeface="Calibri"/>
                        </a:rPr>
                        <a:t>DBHOV</a:t>
                      </a:r>
                    </a:p>
                  </a:txBody>
                  <a:tcPr marL="4361" marR="4361" marT="4361" marB="0" anchor="ctr">
                    <a:lnL>
                      <a:noFill/>
                    </a:lnL>
                    <a:lnR>
                      <a:noFill/>
                    </a:lnR>
                    <a:lnT>
                      <a:noFill/>
                    </a:lnT>
                    <a:lnB>
                      <a:noFill/>
                    </a:lnB>
                  </a:tcPr>
                </a:tc>
                <a:tc gridSpan="2">
                  <a:txBody>
                    <a:bodyPr/>
                    <a:lstStyle/>
                    <a:p>
                      <a:pPr algn="l" fontAlgn="ctr"/>
                      <a:r>
                        <a:rPr lang="en-US" sz="1600" b="0" i="0" u="none" strike="noStrike" dirty="0" err="1" smtClean="0">
                          <a:solidFill>
                            <a:srgbClr val="000000"/>
                          </a:solidFill>
                          <a:effectLst/>
                          <a:latin typeface="Calibri"/>
                        </a:rPr>
                        <a:t>Diamter</a:t>
                      </a:r>
                      <a:r>
                        <a:rPr lang="en-US" sz="1600" b="0" i="0" u="none" strike="noStrike" dirty="0" smtClean="0">
                          <a:solidFill>
                            <a:srgbClr val="000000"/>
                          </a:solidFill>
                          <a:effectLst/>
                          <a:latin typeface="Calibri"/>
                        </a:rPr>
                        <a:t> </a:t>
                      </a:r>
                      <a:r>
                        <a:rPr lang="en-US" sz="1600" b="0" i="0" u="none" strike="noStrike" dirty="0">
                          <a:solidFill>
                            <a:srgbClr val="000000"/>
                          </a:solidFill>
                          <a:effectLst/>
                          <a:latin typeface="Calibri"/>
                        </a:rPr>
                        <a:t>of overstory trees</a:t>
                      </a:r>
                    </a:p>
                  </a:txBody>
                  <a:tcPr marL="4361" marR="4361" marT="4361" marB="0" anchor="ctr">
                    <a:lnL>
                      <a:noFill/>
                    </a:lnL>
                    <a:lnR>
                      <a:noFill/>
                    </a:lnR>
                    <a:lnT>
                      <a:noFill/>
                    </a:lnT>
                    <a:lnB>
                      <a:noFill/>
                    </a:lnB>
                  </a:tcPr>
                </a:tc>
                <a:tc hMerge="1">
                  <a:txBody>
                    <a:bodyPr/>
                    <a:lstStyle/>
                    <a:p>
                      <a:pPr algn="l" fontAlgn="ctr"/>
                      <a:endParaRPr lang="en-US" sz="1800" b="0" i="0" u="none" strike="noStrike">
                        <a:solidFill>
                          <a:srgbClr val="000000"/>
                        </a:solidFill>
                        <a:effectLst/>
                        <a:latin typeface="Calibri"/>
                      </a:endParaRPr>
                    </a:p>
                  </a:txBody>
                  <a:tcPr marL="4361" marR="4361" marT="4361" marB="0" anchor="ctr">
                    <a:lnL>
                      <a:noFill/>
                    </a:lnL>
                    <a:lnR>
                      <a:noFill/>
                    </a:lnR>
                    <a:lnT>
                      <a:noFill/>
                    </a:lnT>
                    <a:lnB>
                      <a:noFill/>
                    </a:lnB>
                  </a:tcPr>
                </a:tc>
              </a:tr>
              <a:tr h="248201">
                <a:tc vMerge="1">
                  <a:txBody>
                    <a:bodyPr/>
                    <a:lstStyle/>
                    <a:p>
                      <a:pPr algn="l" fontAlgn="ctr"/>
                      <a:endParaRPr lang="en-US" sz="1600" b="0" i="0" u="none" strike="noStrike" dirty="0">
                        <a:solidFill>
                          <a:srgbClr val="000000"/>
                        </a:solidFill>
                        <a:effectLst/>
                        <a:latin typeface="Calibri"/>
                      </a:endParaRPr>
                    </a:p>
                  </a:txBody>
                  <a:tcPr marL="4361" marR="4361" marT="4361" marB="0" anchor="ctr">
                    <a:lnL>
                      <a:noFill/>
                    </a:lnL>
                    <a:lnR>
                      <a:noFill/>
                    </a:lnR>
                    <a:lnT>
                      <a:noFill/>
                    </a:lnT>
                    <a:lnB>
                      <a:noFill/>
                    </a:lnB>
                    <a:lnTlToBr w="12700" cmpd="sng">
                      <a:noFill/>
                      <a:prstDash val="solid"/>
                    </a:lnTlToBr>
                    <a:lnBlToTr w="12700" cmpd="sng">
                      <a:noFill/>
                      <a:prstDash val="solid"/>
                    </a:lnBlToTr>
                  </a:tcPr>
                </a:tc>
                <a:tc>
                  <a:txBody>
                    <a:bodyPr/>
                    <a:lstStyle/>
                    <a:p>
                      <a:pPr algn="l" fontAlgn="ctr"/>
                      <a:r>
                        <a:rPr lang="en-US" sz="1600" b="0" i="0" u="none" strike="noStrike" dirty="0">
                          <a:solidFill>
                            <a:srgbClr val="000000"/>
                          </a:solidFill>
                          <a:effectLst/>
                          <a:latin typeface="Calibri"/>
                        </a:rPr>
                        <a:t>DNUN</a:t>
                      </a:r>
                    </a:p>
                  </a:txBody>
                  <a:tcPr marL="4361" marR="4361" marT="4361" marB="0" anchor="ctr">
                    <a:lnL>
                      <a:noFill/>
                    </a:lnL>
                    <a:lnR>
                      <a:noFill/>
                    </a:lnR>
                    <a:lnT>
                      <a:noFill/>
                    </a:lnT>
                    <a:lnB>
                      <a:noFill/>
                    </a:lnB>
                  </a:tcPr>
                </a:tc>
                <a:tc gridSpan="2">
                  <a:txBody>
                    <a:bodyPr/>
                    <a:lstStyle/>
                    <a:p>
                      <a:pPr algn="l" fontAlgn="ctr"/>
                      <a:r>
                        <a:rPr lang="en-US" sz="1600" b="0" i="0" u="none" strike="noStrike" dirty="0">
                          <a:solidFill>
                            <a:srgbClr val="000000"/>
                          </a:solidFill>
                          <a:effectLst/>
                          <a:latin typeface="Calibri"/>
                        </a:rPr>
                        <a:t>Distance to understory tree</a:t>
                      </a:r>
                    </a:p>
                  </a:txBody>
                  <a:tcPr marL="4361" marR="4361" marT="4361" marB="0" anchor="ctr">
                    <a:lnL>
                      <a:noFill/>
                    </a:lnL>
                    <a:lnR>
                      <a:noFill/>
                    </a:lnR>
                    <a:lnT>
                      <a:noFill/>
                    </a:lnT>
                    <a:lnB>
                      <a:noFill/>
                    </a:lnB>
                  </a:tcPr>
                </a:tc>
                <a:tc hMerge="1">
                  <a:txBody>
                    <a:bodyPr/>
                    <a:lstStyle/>
                    <a:p>
                      <a:pPr algn="l" fontAlgn="ctr"/>
                      <a:endParaRPr lang="en-US" sz="1800" b="0" i="0" u="none" strike="noStrike">
                        <a:solidFill>
                          <a:srgbClr val="000000"/>
                        </a:solidFill>
                        <a:effectLst/>
                        <a:latin typeface="Calibri"/>
                      </a:endParaRPr>
                    </a:p>
                  </a:txBody>
                  <a:tcPr marL="4361" marR="4361" marT="4361" marB="0" anchor="ctr">
                    <a:lnL>
                      <a:noFill/>
                    </a:lnL>
                    <a:lnR>
                      <a:noFill/>
                    </a:lnR>
                    <a:lnT>
                      <a:noFill/>
                    </a:lnT>
                    <a:lnB>
                      <a:noFill/>
                    </a:lnB>
                  </a:tcPr>
                </a:tc>
              </a:tr>
            </a:tbl>
          </a:graphicData>
        </a:graphic>
      </p:graphicFrame>
      <p:graphicFrame>
        <p:nvGraphicFramePr>
          <p:cNvPr id="14" name="Diagram 13"/>
          <p:cNvGraphicFramePr/>
          <p:nvPr>
            <p:extLst>
              <p:ext uri="{D42A27DB-BD31-4B8C-83A1-F6EECF244321}">
                <p14:modId xmlns:p14="http://schemas.microsoft.com/office/powerpoint/2010/main" val="4070777871"/>
              </p:ext>
            </p:extLst>
          </p:nvPr>
        </p:nvGraphicFramePr>
        <p:xfrm>
          <a:off x="874890" y="1592293"/>
          <a:ext cx="2723445" cy="25188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441935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45446" y="1575637"/>
            <a:ext cx="2723445" cy="2535205"/>
            <a:chOff x="2253" y="0"/>
            <a:chExt cx="4609826" cy="1926168"/>
          </a:xfrm>
        </p:grpSpPr>
        <p:sp>
          <p:nvSpPr>
            <p:cNvPr id="7" name="Rounded Rectangle 6"/>
            <p:cNvSpPr/>
            <p:nvPr/>
          </p:nvSpPr>
          <p:spPr>
            <a:xfrm>
              <a:off x="2253" y="0"/>
              <a:ext cx="4609826" cy="1926168"/>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 name="Rounded Rectangle 4"/>
            <p:cNvSpPr/>
            <p:nvPr/>
          </p:nvSpPr>
          <p:spPr>
            <a:xfrm>
              <a:off x="58669" y="56416"/>
              <a:ext cx="4496994" cy="181333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2800" b="1" kern="1200" dirty="0" smtClean="0"/>
                <a:t>Create utilization distribution using point locations</a:t>
              </a:r>
              <a:endParaRPr lang="en-US" sz="2800" b="1" kern="1200" dirty="0"/>
            </a:p>
          </p:txBody>
        </p:sp>
      </p:grpSp>
      <p:sp>
        <p:nvSpPr>
          <p:cNvPr id="4" name="TextBox 3"/>
          <p:cNvSpPr txBox="1"/>
          <p:nvPr/>
        </p:nvSpPr>
        <p:spPr>
          <a:xfrm>
            <a:off x="317362" y="4886483"/>
            <a:ext cx="4644765" cy="646331"/>
          </a:xfrm>
          <a:prstGeom prst="rect">
            <a:avLst/>
          </a:prstGeom>
          <a:noFill/>
        </p:spPr>
        <p:txBody>
          <a:bodyPr wrap="square" rtlCol="0">
            <a:spAutoFit/>
          </a:bodyPr>
          <a:lstStyle/>
          <a:p>
            <a:r>
              <a:rPr lang="en-US" dirty="0" smtClean="0">
                <a:latin typeface="Monaco"/>
                <a:cs typeface="Monaco"/>
              </a:rPr>
              <a:t>R: </a:t>
            </a:r>
            <a:r>
              <a:rPr lang="en-US" dirty="0" err="1" smtClean="0">
                <a:latin typeface="Monaco"/>
                <a:cs typeface="Monaco"/>
              </a:rPr>
              <a:t>rhr</a:t>
            </a:r>
            <a:r>
              <a:rPr lang="en-US" dirty="0" smtClean="0">
                <a:latin typeface="Monaco"/>
                <a:cs typeface="Monaco"/>
              </a:rPr>
              <a:t> </a:t>
            </a:r>
            <a:r>
              <a:rPr lang="en-US" sz="1000" dirty="0" smtClean="0">
                <a:latin typeface="Monaco"/>
                <a:cs typeface="Monaco"/>
              </a:rPr>
              <a:t>(reproducible home ranges)</a:t>
            </a:r>
          </a:p>
          <a:p>
            <a:r>
              <a:rPr lang="en-US" dirty="0" smtClean="0">
                <a:latin typeface="Monaco"/>
                <a:cs typeface="Monaco"/>
              </a:rPr>
              <a:t>bivariate plug-in bandwidth</a:t>
            </a:r>
            <a:endParaRPr lang="en-US" dirty="0">
              <a:latin typeface="Monaco"/>
              <a:cs typeface="Monaco"/>
            </a:endParaRPr>
          </a:p>
        </p:txBody>
      </p:sp>
      <p:pic>
        <p:nvPicPr>
          <p:cNvPr id="5" name="Picture 4" descr="KDE_OP.pdf"/>
          <p:cNvPicPr>
            <a:picLocks noChangeAspect="1"/>
          </p:cNvPicPr>
          <p:nvPr/>
        </p:nvPicPr>
        <p:blipFill rotWithShape="1">
          <a:blip r:embed="rId3">
            <a:extLst>
              <a:ext uri="{28A0092B-C50C-407E-A947-70E740481C1C}">
                <a14:useLocalDpi xmlns:a14="http://schemas.microsoft.com/office/drawing/2010/main" val="0"/>
              </a:ext>
            </a:extLst>
          </a:blip>
          <a:srcRect t="21415" b="14545"/>
          <a:stretch/>
        </p:blipFill>
        <p:spPr>
          <a:xfrm>
            <a:off x="3858140" y="891318"/>
            <a:ext cx="5095959" cy="4223318"/>
          </a:xfrm>
          <a:prstGeom prst="rect">
            <a:avLst/>
          </a:prstGeom>
        </p:spPr>
      </p:pic>
    </p:spTree>
    <p:extLst>
      <p:ext uri="{BB962C8B-B14F-4D97-AF65-F5344CB8AC3E}">
        <p14:creationId xmlns:p14="http://schemas.microsoft.com/office/powerpoint/2010/main" val="10378487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45446" y="1575637"/>
            <a:ext cx="2723445" cy="2535205"/>
            <a:chOff x="2253" y="0"/>
            <a:chExt cx="4609826" cy="1926168"/>
          </a:xfrm>
        </p:grpSpPr>
        <p:sp>
          <p:nvSpPr>
            <p:cNvPr id="7" name="Rounded Rectangle 6"/>
            <p:cNvSpPr/>
            <p:nvPr/>
          </p:nvSpPr>
          <p:spPr>
            <a:xfrm>
              <a:off x="2253" y="0"/>
              <a:ext cx="4609826" cy="1926168"/>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8" name="Rounded Rectangle 4"/>
            <p:cNvSpPr/>
            <p:nvPr/>
          </p:nvSpPr>
          <p:spPr>
            <a:xfrm>
              <a:off x="58669" y="56416"/>
              <a:ext cx="4496994" cy="181333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2800" b="1" kern="1200" dirty="0" smtClean="0"/>
                <a:t>Create utilization distribution using point locations</a:t>
              </a:r>
              <a:endParaRPr lang="en-US" sz="2800" b="1" kern="1200" dirty="0"/>
            </a:p>
          </p:txBody>
        </p:sp>
      </p:grpSp>
      <p:sp>
        <p:nvSpPr>
          <p:cNvPr id="4" name="TextBox 3"/>
          <p:cNvSpPr txBox="1"/>
          <p:nvPr/>
        </p:nvSpPr>
        <p:spPr>
          <a:xfrm>
            <a:off x="317362" y="4886483"/>
            <a:ext cx="4644765" cy="646331"/>
          </a:xfrm>
          <a:prstGeom prst="rect">
            <a:avLst/>
          </a:prstGeom>
          <a:noFill/>
        </p:spPr>
        <p:txBody>
          <a:bodyPr wrap="square" rtlCol="0">
            <a:spAutoFit/>
          </a:bodyPr>
          <a:lstStyle/>
          <a:p>
            <a:r>
              <a:rPr lang="en-US" dirty="0" smtClean="0">
                <a:latin typeface="Monaco"/>
                <a:cs typeface="Monaco"/>
              </a:rPr>
              <a:t>R: </a:t>
            </a:r>
            <a:r>
              <a:rPr lang="en-US" dirty="0" err="1" smtClean="0">
                <a:latin typeface="Monaco"/>
                <a:cs typeface="Monaco"/>
              </a:rPr>
              <a:t>rhr</a:t>
            </a:r>
            <a:r>
              <a:rPr lang="en-US" dirty="0" smtClean="0">
                <a:latin typeface="Monaco"/>
                <a:cs typeface="Monaco"/>
              </a:rPr>
              <a:t> </a:t>
            </a:r>
            <a:r>
              <a:rPr lang="en-US" sz="1000" dirty="0" smtClean="0">
                <a:latin typeface="Monaco"/>
                <a:cs typeface="Monaco"/>
              </a:rPr>
              <a:t>(reproducible home ranges)</a:t>
            </a:r>
          </a:p>
          <a:p>
            <a:r>
              <a:rPr lang="en-US" dirty="0" smtClean="0">
                <a:latin typeface="Monaco"/>
                <a:cs typeface="Monaco"/>
              </a:rPr>
              <a:t>bivariate plug-in bandwidth</a:t>
            </a:r>
            <a:endParaRPr lang="en-US" dirty="0">
              <a:latin typeface="Monaco"/>
              <a:cs typeface="Monaco"/>
            </a:endParaRPr>
          </a:p>
        </p:txBody>
      </p:sp>
      <p:pic>
        <p:nvPicPr>
          <p:cNvPr id="5" name="Picture 4" descr="KDE_OP.pdf"/>
          <p:cNvPicPr>
            <a:picLocks noChangeAspect="1"/>
          </p:cNvPicPr>
          <p:nvPr/>
        </p:nvPicPr>
        <p:blipFill rotWithShape="1">
          <a:blip r:embed="rId3">
            <a:extLst>
              <a:ext uri="{28A0092B-C50C-407E-A947-70E740481C1C}">
                <a14:useLocalDpi xmlns:a14="http://schemas.microsoft.com/office/drawing/2010/main" val="0"/>
              </a:ext>
            </a:extLst>
          </a:blip>
          <a:srcRect t="21415" b="14545"/>
          <a:stretch/>
        </p:blipFill>
        <p:spPr>
          <a:xfrm>
            <a:off x="3858140" y="891318"/>
            <a:ext cx="5095959" cy="4223318"/>
          </a:xfrm>
          <a:prstGeom prst="rect">
            <a:avLst/>
          </a:prstGeom>
        </p:spPr>
      </p:pic>
    </p:spTree>
    <p:extLst>
      <p:ext uri="{BB962C8B-B14F-4D97-AF65-F5344CB8AC3E}">
        <p14:creationId xmlns:p14="http://schemas.microsoft.com/office/powerpoint/2010/main" val="26133863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19 at 11.54.34 AM (2).png"/>
          <p:cNvPicPr>
            <a:picLocks noChangeAspect="1"/>
          </p:cNvPicPr>
          <p:nvPr/>
        </p:nvPicPr>
        <p:blipFill rotWithShape="1">
          <a:blip r:embed="rId3">
            <a:extLst>
              <a:ext uri="{28A0092B-C50C-407E-A947-70E740481C1C}">
                <a14:useLocalDpi xmlns:a14="http://schemas.microsoft.com/office/drawing/2010/main" val="0"/>
              </a:ext>
            </a:extLst>
          </a:blip>
          <a:srcRect l="35185" t="12099" r="23657" b="6916"/>
          <a:stretch/>
        </p:blipFill>
        <p:spPr>
          <a:xfrm>
            <a:off x="5319891" y="481066"/>
            <a:ext cx="2940165" cy="4628322"/>
          </a:xfrm>
          <a:prstGeom prst="rect">
            <a:avLst/>
          </a:prstGeom>
        </p:spPr>
      </p:pic>
      <p:graphicFrame>
        <p:nvGraphicFramePr>
          <p:cNvPr id="5" name="Diagram 4"/>
          <p:cNvGraphicFramePr/>
          <p:nvPr>
            <p:extLst>
              <p:ext uri="{D42A27DB-BD31-4B8C-83A1-F6EECF244321}">
                <p14:modId xmlns:p14="http://schemas.microsoft.com/office/powerpoint/2010/main" val="539067494"/>
              </p:ext>
            </p:extLst>
          </p:nvPr>
        </p:nvGraphicFramePr>
        <p:xfrm>
          <a:off x="1128890" y="345721"/>
          <a:ext cx="2949222" cy="280105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Left-Right Arrow 8"/>
          <p:cNvSpPr/>
          <p:nvPr/>
        </p:nvSpPr>
        <p:spPr>
          <a:xfrm>
            <a:off x="493890" y="3416055"/>
            <a:ext cx="4224276" cy="1693333"/>
          </a:xfrm>
          <a:prstGeom prst="leftRightArrow">
            <a:avLst/>
          </a:prstGeom>
          <a:gradFill>
            <a:gsLst>
              <a:gs pos="0">
                <a:srgbClr val="FF0000"/>
              </a:gs>
              <a:gs pos="93000">
                <a:srgbClr val="008000"/>
              </a:gs>
              <a:gs pos="62000">
                <a:srgbClr val="FFFF00"/>
              </a:gs>
              <a:gs pos="29000">
                <a:srgbClr val="FF6600"/>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chemeClr val="tx1">
                    <a:lumMod val="75000"/>
                    <a:lumOff val="25000"/>
                  </a:schemeClr>
                </a:solidFill>
              </a:rPr>
              <a:t>Low Use		High Use</a:t>
            </a:r>
          </a:p>
          <a:p>
            <a:pPr algn="ctr"/>
            <a:r>
              <a:rPr lang="en-US" b="1" dirty="0" smtClean="0">
                <a:solidFill>
                  <a:schemeClr val="tx1">
                    <a:lumMod val="75000"/>
                    <a:lumOff val="25000"/>
                  </a:schemeClr>
                </a:solidFill>
              </a:rPr>
              <a:t>1		100</a:t>
            </a:r>
            <a:endParaRPr lang="en-US" b="1" dirty="0">
              <a:solidFill>
                <a:schemeClr val="tx1">
                  <a:lumMod val="75000"/>
                  <a:lumOff val="25000"/>
                </a:schemeClr>
              </a:solidFill>
            </a:endParaRPr>
          </a:p>
        </p:txBody>
      </p:sp>
      <p:sp>
        <p:nvSpPr>
          <p:cNvPr id="6" name="TextBox 5"/>
          <p:cNvSpPr txBox="1"/>
          <p:nvPr/>
        </p:nvSpPr>
        <p:spPr>
          <a:xfrm>
            <a:off x="267360" y="5230482"/>
            <a:ext cx="2339440" cy="369332"/>
          </a:xfrm>
          <a:prstGeom prst="rect">
            <a:avLst/>
          </a:prstGeom>
          <a:noFill/>
        </p:spPr>
        <p:txBody>
          <a:bodyPr wrap="none" rtlCol="0">
            <a:spAutoFit/>
          </a:bodyPr>
          <a:lstStyle/>
          <a:p>
            <a:r>
              <a:rPr lang="en-US" dirty="0" smtClean="0">
                <a:latin typeface="Monaco"/>
                <a:cs typeface="Monaco"/>
              </a:rPr>
              <a:t>R: </a:t>
            </a:r>
            <a:r>
              <a:rPr lang="en-US" dirty="0" err="1" smtClean="0">
                <a:latin typeface="Monaco"/>
                <a:cs typeface="Monaco"/>
              </a:rPr>
              <a:t>adehabitatHR</a:t>
            </a:r>
            <a:endParaRPr lang="en-US" dirty="0">
              <a:latin typeface="Monaco"/>
              <a:cs typeface="Monaco"/>
            </a:endParaRPr>
          </a:p>
        </p:txBody>
      </p:sp>
    </p:spTree>
    <p:extLst>
      <p:ext uri="{BB962C8B-B14F-4D97-AF65-F5344CB8AC3E}">
        <p14:creationId xmlns:p14="http://schemas.microsoft.com/office/powerpoint/2010/main" val="37058990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59555" y="1387219"/>
            <a:ext cx="3344334" cy="2481270"/>
            <a:chOff x="6688053" y="1645477"/>
            <a:chExt cx="1591527" cy="2219434"/>
          </a:xfrm>
        </p:grpSpPr>
        <p:sp>
          <p:nvSpPr>
            <p:cNvPr id="3" name="Rounded Rectangle 2"/>
            <p:cNvSpPr/>
            <p:nvPr/>
          </p:nvSpPr>
          <p:spPr>
            <a:xfrm>
              <a:off x="6688053" y="1645477"/>
              <a:ext cx="1591527" cy="2219434"/>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 name="Rounded Rectangle 4"/>
            <p:cNvSpPr/>
            <p:nvPr/>
          </p:nvSpPr>
          <p:spPr>
            <a:xfrm>
              <a:off x="6734667" y="1692091"/>
              <a:ext cx="1498299" cy="21262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2800" b="1" kern="1200" dirty="0" smtClean="0"/>
                <a:t>Relate use to </a:t>
              </a:r>
              <a:r>
                <a:rPr lang="en-US" sz="2800" b="1" kern="1200" dirty="0" smtClean="0"/>
                <a:t>plot habitat </a:t>
              </a:r>
              <a:r>
                <a:rPr lang="en-US" sz="2800" b="1" kern="1200" dirty="0" smtClean="0"/>
                <a:t>covariates using generalized estimating equation</a:t>
              </a:r>
              <a:endParaRPr lang="en-US" sz="2800" b="1" kern="1200" dirty="0"/>
            </a:p>
          </p:txBody>
        </p:sp>
      </p:grpSp>
      <p:sp>
        <p:nvSpPr>
          <p:cNvPr id="7" name="TextBox 6"/>
          <p:cNvSpPr txBox="1"/>
          <p:nvPr/>
        </p:nvSpPr>
        <p:spPr>
          <a:xfrm>
            <a:off x="267360" y="5230482"/>
            <a:ext cx="3232150" cy="369332"/>
          </a:xfrm>
          <a:prstGeom prst="rect">
            <a:avLst/>
          </a:prstGeom>
          <a:noFill/>
        </p:spPr>
        <p:txBody>
          <a:bodyPr wrap="none" rtlCol="0">
            <a:spAutoFit/>
          </a:bodyPr>
          <a:lstStyle/>
          <a:p>
            <a:r>
              <a:rPr lang="en-US" dirty="0" smtClean="0">
                <a:latin typeface="Monaco"/>
                <a:cs typeface="Monaco"/>
              </a:rPr>
              <a:t>R: </a:t>
            </a:r>
            <a:r>
              <a:rPr lang="en-US" dirty="0" err="1" smtClean="0">
                <a:latin typeface="Monaco"/>
                <a:cs typeface="Monaco"/>
              </a:rPr>
              <a:t>adehabitatHR</a:t>
            </a:r>
            <a:r>
              <a:rPr lang="en-US" dirty="0" smtClean="0">
                <a:latin typeface="Monaco"/>
                <a:cs typeface="Monaco"/>
              </a:rPr>
              <a:t>/raster</a:t>
            </a:r>
            <a:endParaRPr lang="en-US" dirty="0">
              <a:latin typeface="Monaco"/>
              <a:cs typeface="Monaco"/>
            </a:endParaRPr>
          </a:p>
        </p:txBody>
      </p:sp>
      <p:pic>
        <p:nvPicPr>
          <p:cNvPr id="8" name="Picture 7" descr="snakeraster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974" y="0"/>
            <a:ext cx="4416136" cy="5715000"/>
          </a:xfrm>
          <a:prstGeom prst="rect">
            <a:avLst/>
          </a:prstGeom>
        </p:spPr>
      </p:pic>
    </p:spTree>
    <p:extLst>
      <p:ext uri="{BB962C8B-B14F-4D97-AF65-F5344CB8AC3E}">
        <p14:creationId xmlns:p14="http://schemas.microsoft.com/office/powerpoint/2010/main" val="13673069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55BA7"/>
        </a:solidFill>
        <a:effectLst/>
      </p:bgPr>
    </p:bg>
    <p:spTree>
      <p:nvGrpSpPr>
        <p:cNvPr id="1" name=""/>
        <p:cNvGrpSpPr/>
        <p:nvPr/>
      </p:nvGrpSpPr>
      <p:grpSpPr>
        <a:xfrm>
          <a:off x="0" y="0"/>
          <a:ext cx="0" cy="0"/>
          <a:chOff x="0" y="0"/>
          <a:chExt cx="0" cy="0"/>
        </a:xfrm>
      </p:grpSpPr>
      <p:pic>
        <p:nvPicPr>
          <p:cNvPr id="4" name="Content Placeholder 3" descr="clouds-country-daylight-371633.jpg"/>
          <p:cNvPicPr>
            <a:picLocks noGrp="1" noChangeAspect="1"/>
          </p:cNvPicPr>
          <p:nvPr>
            <p:ph idx="1"/>
          </p:nvPr>
        </p:nvPicPr>
        <p:blipFill>
          <a:blip r:embed="rId3" cstate="print">
            <a:extLst>
              <a:ext uri="{28A0092B-C50C-407E-A947-70E740481C1C}">
                <a14:useLocalDpi xmlns:a14="http://schemas.microsoft.com/office/drawing/2010/main" val="0"/>
              </a:ext>
            </a:extLst>
          </a:blip>
          <a:srcRect t="13459" b="13459"/>
          <a:stretch>
            <a:fillRect/>
          </a:stretch>
        </p:blipFill>
        <p:spPr>
          <a:xfrm>
            <a:off x="0" y="730969"/>
            <a:ext cx="9136562" cy="4187591"/>
          </a:xfrm>
        </p:spPr>
      </p:pic>
      <p:sp>
        <p:nvSpPr>
          <p:cNvPr id="5" name="TextBox 4"/>
          <p:cNvSpPr txBox="1"/>
          <p:nvPr/>
        </p:nvSpPr>
        <p:spPr>
          <a:xfrm>
            <a:off x="8361992" y="5447254"/>
            <a:ext cx="847470" cy="246221"/>
          </a:xfrm>
          <a:prstGeom prst="rect">
            <a:avLst/>
          </a:prstGeom>
          <a:noFill/>
        </p:spPr>
        <p:txBody>
          <a:bodyPr wrap="none" rtlCol="0">
            <a:spAutoFit/>
          </a:bodyPr>
          <a:lstStyle/>
          <a:p>
            <a:r>
              <a:rPr lang="en-US" sz="1000" dirty="0" err="1" smtClean="0"/>
              <a:t>Pexels.com</a:t>
            </a:r>
            <a:endParaRPr lang="en-US" sz="1000" dirty="0"/>
          </a:p>
        </p:txBody>
      </p:sp>
    </p:spTree>
    <p:extLst>
      <p:ext uri="{BB962C8B-B14F-4D97-AF65-F5344CB8AC3E}">
        <p14:creationId xmlns:p14="http://schemas.microsoft.com/office/powerpoint/2010/main" val="39548946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59555" y="1387219"/>
            <a:ext cx="3344334" cy="2481270"/>
            <a:chOff x="6688053" y="1645477"/>
            <a:chExt cx="1591527" cy="2219434"/>
          </a:xfrm>
        </p:grpSpPr>
        <p:sp>
          <p:nvSpPr>
            <p:cNvPr id="3" name="Rounded Rectangle 2"/>
            <p:cNvSpPr/>
            <p:nvPr/>
          </p:nvSpPr>
          <p:spPr>
            <a:xfrm>
              <a:off x="6688053" y="1645477"/>
              <a:ext cx="1591527" cy="2219434"/>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 name="Rounded Rectangle 4"/>
            <p:cNvSpPr/>
            <p:nvPr/>
          </p:nvSpPr>
          <p:spPr>
            <a:xfrm>
              <a:off x="6734667" y="1692091"/>
              <a:ext cx="1498299" cy="21262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2800" b="1" kern="1200" dirty="0" smtClean="0"/>
                <a:t>Relate use to </a:t>
              </a:r>
              <a:r>
                <a:rPr lang="en-US" sz="2800" b="1" kern="1200" dirty="0" smtClean="0"/>
                <a:t>plot habitat </a:t>
              </a:r>
              <a:r>
                <a:rPr lang="en-US" sz="2800" b="1" kern="1200" dirty="0" smtClean="0"/>
                <a:t>covariates using generalized estimating equation</a:t>
              </a:r>
              <a:endParaRPr lang="en-US" sz="2800" b="1" kern="1200" dirty="0"/>
            </a:p>
          </p:txBody>
        </p:sp>
      </p:grpSp>
      <p:sp>
        <p:nvSpPr>
          <p:cNvPr id="7" name="TextBox 6"/>
          <p:cNvSpPr txBox="1"/>
          <p:nvPr/>
        </p:nvSpPr>
        <p:spPr>
          <a:xfrm>
            <a:off x="267360" y="5230482"/>
            <a:ext cx="3232150" cy="369332"/>
          </a:xfrm>
          <a:prstGeom prst="rect">
            <a:avLst/>
          </a:prstGeom>
          <a:noFill/>
        </p:spPr>
        <p:txBody>
          <a:bodyPr wrap="none" rtlCol="0">
            <a:spAutoFit/>
          </a:bodyPr>
          <a:lstStyle/>
          <a:p>
            <a:r>
              <a:rPr lang="en-US" dirty="0" smtClean="0">
                <a:latin typeface="Monaco"/>
                <a:cs typeface="Monaco"/>
              </a:rPr>
              <a:t>R: </a:t>
            </a:r>
            <a:r>
              <a:rPr lang="en-US" dirty="0" err="1" smtClean="0">
                <a:latin typeface="Monaco"/>
                <a:cs typeface="Monaco"/>
              </a:rPr>
              <a:t>adehabitatHR</a:t>
            </a:r>
            <a:r>
              <a:rPr lang="en-US" dirty="0" smtClean="0">
                <a:latin typeface="Monaco"/>
                <a:cs typeface="Monaco"/>
              </a:rPr>
              <a:t>/raster</a:t>
            </a:r>
            <a:endParaRPr lang="en-US" dirty="0">
              <a:latin typeface="Monaco"/>
              <a:cs typeface="Monaco"/>
            </a:endParaRPr>
          </a:p>
        </p:txBody>
      </p:sp>
      <p:pic>
        <p:nvPicPr>
          <p:cNvPr id="5" name="Picture 4" descr="snakeraster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973" y="0"/>
            <a:ext cx="4416136" cy="5715000"/>
          </a:xfrm>
          <a:prstGeom prst="rect">
            <a:avLst/>
          </a:prstGeom>
        </p:spPr>
      </p:pic>
    </p:spTree>
    <p:extLst>
      <p:ext uri="{BB962C8B-B14F-4D97-AF65-F5344CB8AC3E}">
        <p14:creationId xmlns:p14="http://schemas.microsoft.com/office/powerpoint/2010/main" val="37370222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959555" y="1387219"/>
            <a:ext cx="3344334" cy="2481270"/>
            <a:chOff x="6688053" y="1645477"/>
            <a:chExt cx="1591527" cy="2219434"/>
          </a:xfrm>
        </p:grpSpPr>
        <p:sp>
          <p:nvSpPr>
            <p:cNvPr id="3" name="Rounded Rectangle 2"/>
            <p:cNvSpPr/>
            <p:nvPr/>
          </p:nvSpPr>
          <p:spPr>
            <a:xfrm>
              <a:off x="6688053" y="1645477"/>
              <a:ext cx="1591527" cy="2219434"/>
            </a:xfrm>
            <a:prstGeom prst="roundRect">
              <a:avLst>
                <a:gd name="adj" fmla="val 10000"/>
              </a:avLst>
            </a:prstGeom>
          </p:spPr>
          <p:style>
            <a:lnRef idx="2">
              <a:schemeClr val="dk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 name="Rounded Rectangle 4"/>
            <p:cNvSpPr/>
            <p:nvPr/>
          </p:nvSpPr>
          <p:spPr>
            <a:xfrm>
              <a:off x="6734667" y="1692091"/>
              <a:ext cx="1498299" cy="2126206"/>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2800" b="1" kern="1200" dirty="0" smtClean="0"/>
                <a:t>Relate use to </a:t>
              </a:r>
              <a:r>
                <a:rPr lang="en-US" sz="2800" b="1" kern="1200" dirty="0" smtClean="0"/>
                <a:t>plot habitat </a:t>
              </a:r>
              <a:r>
                <a:rPr lang="en-US" sz="2800" b="1" kern="1200" dirty="0" smtClean="0"/>
                <a:t>covariates using generalized estimating equation</a:t>
              </a:r>
              <a:endParaRPr lang="en-US" sz="2800" b="1" kern="1200" dirty="0"/>
            </a:p>
          </p:txBody>
        </p:sp>
      </p:grpSp>
      <p:sp>
        <p:nvSpPr>
          <p:cNvPr id="5" name="TextBox 4"/>
          <p:cNvSpPr txBox="1"/>
          <p:nvPr/>
        </p:nvSpPr>
        <p:spPr>
          <a:xfrm>
            <a:off x="5706090" y="2359526"/>
            <a:ext cx="774571" cy="400110"/>
          </a:xfrm>
          <a:prstGeom prst="rect">
            <a:avLst/>
          </a:prstGeom>
          <a:noFill/>
        </p:spPr>
        <p:txBody>
          <a:bodyPr wrap="none" rtlCol="0">
            <a:spAutoFit/>
          </a:bodyPr>
          <a:lstStyle/>
          <a:p>
            <a:r>
              <a:rPr lang="en-US" sz="2000" b="1" dirty="0" smtClean="0"/>
              <a:t>Use ~</a:t>
            </a:r>
            <a:endParaRPr lang="en-US" b="1" dirty="0"/>
          </a:p>
        </p:txBody>
      </p:sp>
      <p:graphicFrame>
        <p:nvGraphicFramePr>
          <p:cNvPr id="6" name="Table 5"/>
          <p:cNvGraphicFramePr>
            <a:graphicFrameLocks noGrp="1"/>
          </p:cNvGraphicFramePr>
          <p:nvPr>
            <p:extLst>
              <p:ext uri="{D42A27DB-BD31-4B8C-83A1-F6EECF244321}">
                <p14:modId xmlns:p14="http://schemas.microsoft.com/office/powerpoint/2010/main" val="3464376969"/>
              </p:ext>
            </p:extLst>
          </p:nvPr>
        </p:nvGraphicFramePr>
        <p:xfrm>
          <a:off x="6879735" y="808869"/>
          <a:ext cx="1208160" cy="4105668"/>
        </p:xfrm>
        <a:graphic>
          <a:graphicData uri="http://schemas.openxmlformats.org/drawingml/2006/table">
            <a:tbl>
              <a:tblPr/>
              <a:tblGrid>
                <a:gridCol w="1208160"/>
              </a:tblGrid>
              <a:tr h="293262">
                <a:tc>
                  <a:txBody>
                    <a:bodyPr/>
                    <a:lstStyle/>
                    <a:p>
                      <a:pPr algn="l" fontAlgn="ctr"/>
                      <a:r>
                        <a:rPr lang="en-US" sz="1700" b="1" i="0" u="none" strike="noStrike" dirty="0">
                          <a:solidFill>
                            <a:srgbClr val="000000"/>
                          </a:solidFill>
                          <a:effectLst/>
                          <a:latin typeface="Calibri"/>
                        </a:rPr>
                        <a:t>DV</a:t>
                      </a:r>
                    </a:p>
                  </a:txBody>
                  <a:tcPr marL="4361" marR="4361" marT="4361" marB="0" anchor="ctr">
                    <a:lnL>
                      <a:noFill/>
                    </a:lnL>
                    <a:lnR>
                      <a:noFill/>
                    </a:lnR>
                    <a:lnT>
                      <a:noFill/>
                    </a:lnT>
                    <a:lnB>
                      <a:noFill/>
                    </a:lnB>
                  </a:tcPr>
                </a:tc>
              </a:tr>
              <a:tr h="293262">
                <a:tc>
                  <a:txBody>
                    <a:bodyPr/>
                    <a:lstStyle/>
                    <a:p>
                      <a:pPr algn="l" fontAlgn="ctr"/>
                      <a:r>
                        <a:rPr lang="en-US" sz="1700" b="1" i="0" u="none" strike="noStrike" dirty="0">
                          <a:solidFill>
                            <a:srgbClr val="000000"/>
                          </a:solidFill>
                          <a:effectLst/>
                          <a:latin typeface="Calibri"/>
                        </a:rPr>
                        <a:t>TV%</a:t>
                      </a:r>
                    </a:p>
                  </a:txBody>
                  <a:tcPr marL="4361" marR="4361" marT="4361" marB="0" anchor="ctr">
                    <a:lnL>
                      <a:noFill/>
                    </a:lnL>
                    <a:lnR>
                      <a:noFill/>
                    </a:lnR>
                    <a:lnT>
                      <a:noFill/>
                    </a:lnT>
                    <a:lnB>
                      <a:noFill/>
                    </a:lnB>
                  </a:tcPr>
                </a:tc>
              </a:tr>
              <a:tr h="293262">
                <a:tc>
                  <a:txBody>
                    <a:bodyPr/>
                    <a:lstStyle/>
                    <a:p>
                      <a:pPr algn="l" fontAlgn="ctr"/>
                      <a:r>
                        <a:rPr lang="en-US" sz="1700" b="1" i="0" u="none" strike="noStrike" dirty="0">
                          <a:solidFill>
                            <a:srgbClr val="000000"/>
                          </a:solidFill>
                          <a:effectLst/>
                          <a:latin typeface="Calibri"/>
                        </a:rPr>
                        <a:t>C%</a:t>
                      </a:r>
                    </a:p>
                  </a:txBody>
                  <a:tcPr marL="4361" marR="4361" marT="4361" marB="0" anchor="ctr">
                    <a:lnL>
                      <a:noFill/>
                    </a:lnL>
                    <a:lnR>
                      <a:noFill/>
                    </a:lnR>
                    <a:lnT>
                      <a:noFill/>
                    </a:lnT>
                    <a:lnB>
                      <a:noFill/>
                    </a:lnB>
                  </a:tcPr>
                </a:tc>
              </a:tr>
              <a:tr h="293262">
                <a:tc>
                  <a:txBody>
                    <a:bodyPr/>
                    <a:lstStyle/>
                    <a:p>
                      <a:pPr algn="l" fontAlgn="ctr"/>
                      <a:r>
                        <a:rPr lang="en-US" sz="1700" b="1" i="0" u="none" strike="noStrike" dirty="0" smtClean="0">
                          <a:solidFill>
                            <a:srgbClr val="000000"/>
                          </a:solidFill>
                          <a:effectLst/>
                          <a:latin typeface="Calibri"/>
                        </a:rPr>
                        <a:t>LL%</a:t>
                      </a:r>
                      <a:endParaRPr lang="en-US" sz="1700" b="1" i="0" u="none" strike="noStrike" dirty="0">
                        <a:solidFill>
                          <a:srgbClr val="000000"/>
                        </a:solidFill>
                        <a:effectLst/>
                        <a:latin typeface="Calibri"/>
                      </a:endParaRPr>
                    </a:p>
                  </a:txBody>
                  <a:tcPr marL="4361" marR="4361" marT="4361" marB="0" anchor="ctr">
                    <a:lnL>
                      <a:noFill/>
                    </a:lnL>
                    <a:lnR>
                      <a:noFill/>
                    </a:lnR>
                    <a:lnT>
                      <a:noFill/>
                    </a:lnT>
                    <a:lnB>
                      <a:noFill/>
                    </a:lnB>
                  </a:tcPr>
                </a:tc>
              </a:tr>
              <a:tr h="293262">
                <a:tc>
                  <a:txBody>
                    <a:bodyPr/>
                    <a:lstStyle/>
                    <a:p>
                      <a:pPr algn="l" fontAlgn="ctr"/>
                      <a:r>
                        <a:rPr lang="en-US" sz="1700" b="1" i="0" u="none" strike="noStrike" dirty="0" smtClean="0">
                          <a:solidFill>
                            <a:srgbClr val="000000"/>
                          </a:solidFill>
                          <a:effectLst/>
                          <a:latin typeface="Calibri"/>
                        </a:rPr>
                        <a:t>LD</a:t>
                      </a:r>
                      <a:endParaRPr lang="en-US" sz="1700" b="1" i="0" u="none" strike="noStrike" dirty="0">
                        <a:solidFill>
                          <a:srgbClr val="000000"/>
                        </a:solidFill>
                        <a:effectLst/>
                        <a:latin typeface="Calibri"/>
                      </a:endParaRPr>
                    </a:p>
                  </a:txBody>
                  <a:tcPr marL="4361" marR="4361" marT="4361" marB="0" anchor="ctr">
                    <a:lnL>
                      <a:noFill/>
                    </a:lnL>
                    <a:lnR>
                      <a:noFill/>
                    </a:lnR>
                    <a:lnT>
                      <a:noFill/>
                    </a:lnT>
                    <a:lnB>
                      <a:noFill/>
                    </a:lnB>
                  </a:tcPr>
                </a:tc>
              </a:tr>
              <a:tr h="293262">
                <a:tc>
                  <a:txBody>
                    <a:bodyPr/>
                    <a:lstStyle/>
                    <a:p>
                      <a:pPr algn="l" fontAlgn="ctr"/>
                      <a:r>
                        <a:rPr lang="en-US" sz="1700" b="1" i="0" u="none" strike="noStrike" dirty="0">
                          <a:solidFill>
                            <a:srgbClr val="000000"/>
                          </a:solidFill>
                          <a:effectLst/>
                          <a:latin typeface="Calibri"/>
                        </a:rPr>
                        <a:t>WSD</a:t>
                      </a:r>
                    </a:p>
                  </a:txBody>
                  <a:tcPr marL="4361" marR="4361" marT="4361" marB="0" anchor="ctr">
                    <a:lnL>
                      <a:noFill/>
                    </a:lnL>
                    <a:lnR>
                      <a:noFill/>
                    </a:lnR>
                    <a:lnT>
                      <a:noFill/>
                    </a:lnT>
                    <a:lnB>
                      <a:noFill/>
                    </a:lnB>
                  </a:tcPr>
                </a:tc>
              </a:tr>
              <a:tr h="293262">
                <a:tc>
                  <a:txBody>
                    <a:bodyPr/>
                    <a:lstStyle/>
                    <a:p>
                      <a:pPr algn="l" fontAlgn="ctr"/>
                      <a:r>
                        <a:rPr lang="en-US" sz="1700" b="1" i="0" u="none" strike="noStrike" dirty="0">
                          <a:solidFill>
                            <a:srgbClr val="000000"/>
                          </a:solidFill>
                          <a:effectLst/>
                          <a:latin typeface="Calibri"/>
                        </a:rPr>
                        <a:t>LOG</a:t>
                      </a:r>
                    </a:p>
                  </a:txBody>
                  <a:tcPr marL="4361" marR="4361" marT="4361" marB="0" anchor="ctr">
                    <a:lnL>
                      <a:noFill/>
                    </a:lnL>
                    <a:lnR>
                      <a:noFill/>
                    </a:lnR>
                    <a:lnT>
                      <a:noFill/>
                    </a:lnT>
                    <a:lnB>
                      <a:noFill/>
                    </a:lnB>
                  </a:tcPr>
                </a:tc>
              </a:tr>
              <a:tr h="293262">
                <a:tc>
                  <a:txBody>
                    <a:bodyPr/>
                    <a:lstStyle/>
                    <a:p>
                      <a:pPr algn="l" fontAlgn="ctr"/>
                      <a:r>
                        <a:rPr lang="en-US" sz="1700" b="1" i="0" u="none" strike="noStrike">
                          <a:solidFill>
                            <a:srgbClr val="000000"/>
                          </a:solidFill>
                          <a:effectLst/>
                          <a:latin typeface="Calibri"/>
                        </a:rPr>
                        <a:t>DNL</a:t>
                      </a:r>
                    </a:p>
                  </a:txBody>
                  <a:tcPr marL="4361" marR="4361" marT="4361" marB="0" anchor="ctr">
                    <a:lnL>
                      <a:noFill/>
                    </a:lnL>
                    <a:lnR>
                      <a:noFill/>
                    </a:lnR>
                    <a:lnT>
                      <a:noFill/>
                    </a:lnT>
                    <a:lnB>
                      <a:noFill/>
                    </a:lnB>
                  </a:tcPr>
                </a:tc>
              </a:tr>
              <a:tr h="293262">
                <a:tc>
                  <a:txBody>
                    <a:bodyPr/>
                    <a:lstStyle/>
                    <a:p>
                      <a:pPr algn="l" fontAlgn="ctr"/>
                      <a:r>
                        <a:rPr lang="en-US" sz="1700" b="1" i="0" u="none" strike="noStrike" dirty="0">
                          <a:solidFill>
                            <a:srgbClr val="000000"/>
                          </a:solidFill>
                          <a:effectLst/>
                          <a:latin typeface="Calibri"/>
                        </a:rPr>
                        <a:t>DINL </a:t>
                      </a:r>
                    </a:p>
                  </a:txBody>
                  <a:tcPr marL="4361" marR="4361" marT="4361" marB="0" anchor="ctr">
                    <a:lnL>
                      <a:noFill/>
                    </a:lnL>
                    <a:lnR>
                      <a:noFill/>
                    </a:lnR>
                    <a:lnT>
                      <a:noFill/>
                    </a:lnT>
                    <a:lnB>
                      <a:noFill/>
                    </a:lnB>
                  </a:tcPr>
                </a:tc>
              </a:tr>
              <a:tr h="293262">
                <a:tc>
                  <a:txBody>
                    <a:bodyPr/>
                    <a:lstStyle/>
                    <a:p>
                      <a:pPr algn="l" fontAlgn="ctr"/>
                      <a:r>
                        <a:rPr lang="en-US" sz="1700" b="1" i="0" u="none" strike="noStrike" dirty="0">
                          <a:solidFill>
                            <a:srgbClr val="000000"/>
                          </a:solidFill>
                          <a:effectLst/>
                          <a:latin typeface="Calibri"/>
                        </a:rPr>
                        <a:t>DNOV</a:t>
                      </a:r>
                    </a:p>
                  </a:txBody>
                  <a:tcPr marL="4361" marR="4361" marT="4361" marB="0" anchor="ctr">
                    <a:lnL>
                      <a:noFill/>
                    </a:lnL>
                    <a:lnR>
                      <a:noFill/>
                    </a:lnR>
                    <a:lnT>
                      <a:noFill/>
                    </a:lnT>
                    <a:lnB>
                      <a:noFill/>
                    </a:lnB>
                  </a:tcPr>
                </a:tc>
              </a:tr>
              <a:tr h="293262">
                <a:tc>
                  <a:txBody>
                    <a:bodyPr/>
                    <a:lstStyle/>
                    <a:p>
                      <a:pPr algn="l" fontAlgn="ctr"/>
                      <a:r>
                        <a:rPr lang="en-US" sz="1700" b="1" i="0" u="none" strike="noStrike" dirty="0">
                          <a:solidFill>
                            <a:srgbClr val="000000"/>
                          </a:solidFill>
                          <a:effectLst/>
                          <a:latin typeface="Calibri"/>
                        </a:rPr>
                        <a:t>DBHOV</a:t>
                      </a:r>
                    </a:p>
                  </a:txBody>
                  <a:tcPr marL="4361" marR="4361" marT="4361" marB="0" anchor="ctr">
                    <a:lnL>
                      <a:noFill/>
                    </a:lnL>
                    <a:lnR>
                      <a:noFill/>
                    </a:lnR>
                    <a:lnT>
                      <a:noFill/>
                    </a:lnT>
                    <a:lnB>
                      <a:noFill/>
                    </a:lnB>
                  </a:tcPr>
                </a:tc>
              </a:tr>
              <a:tr h="293262">
                <a:tc>
                  <a:txBody>
                    <a:bodyPr/>
                    <a:lstStyle/>
                    <a:p>
                      <a:pPr algn="l" fontAlgn="ctr"/>
                      <a:r>
                        <a:rPr lang="en-US" sz="1700" b="1" i="0" u="none" strike="noStrike" dirty="0">
                          <a:solidFill>
                            <a:srgbClr val="000000"/>
                          </a:solidFill>
                          <a:effectLst/>
                          <a:latin typeface="Calibri"/>
                        </a:rPr>
                        <a:t>DNUN</a:t>
                      </a:r>
                    </a:p>
                  </a:txBody>
                  <a:tcPr marL="4361" marR="4361" marT="4361" marB="0" anchor="ctr">
                    <a:lnL>
                      <a:noFill/>
                    </a:lnL>
                    <a:lnR>
                      <a:noFill/>
                    </a:lnR>
                    <a:lnT>
                      <a:noFill/>
                    </a:lnT>
                    <a:lnB>
                      <a:noFill/>
                    </a:lnB>
                  </a:tcPr>
                </a:tc>
              </a:tr>
              <a:tr h="293262">
                <a:tc>
                  <a:txBody>
                    <a:bodyPr/>
                    <a:lstStyle/>
                    <a:p>
                      <a:pPr algn="l" fontAlgn="ctr"/>
                      <a:r>
                        <a:rPr lang="en-US" sz="1700" b="1" i="0" u="none" strike="noStrike" dirty="0" smtClean="0">
                          <a:solidFill>
                            <a:srgbClr val="000000"/>
                          </a:solidFill>
                          <a:effectLst/>
                          <a:latin typeface="Calibri"/>
                        </a:rPr>
                        <a:t>Sex</a:t>
                      </a:r>
                      <a:endParaRPr lang="en-US" sz="1700" b="1" i="0" u="none" strike="noStrike" dirty="0">
                        <a:solidFill>
                          <a:srgbClr val="000000"/>
                        </a:solidFill>
                        <a:effectLst/>
                        <a:latin typeface="Calibri"/>
                      </a:endParaRPr>
                    </a:p>
                  </a:txBody>
                  <a:tcPr marL="4361" marR="4361" marT="4361" marB="0" anchor="ctr">
                    <a:lnL>
                      <a:noFill/>
                    </a:lnL>
                    <a:lnR>
                      <a:noFill/>
                    </a:lnR>
                    <a:lnT>
                      <a:noFill/>
                    </a:lnT>
                    <a:lnB>
                      <a:noFill/>
                    </a:lnB>
                  </a:tcPr>
                </a:tc>
              </a:tr>
              <a:tr h="293262">
                <a:tc>
                  <a:txBody>
                    <a:bodyPr/>
                    <a:lstStyle/>
                    <a:p>
                      <a:pPr algn="l" fontAlgn="ctr"/>
                      <a:r>
                        <a:rPr lang="en-US" sz="1700" b="1" i="0" u="none" strike="noStrike" dirty="0" smtClean="0">
                          <a:solidFill>
                            <a:srgbClr val="000000"/>
                          </a:solidFill>
                          <a:effectLst/>
                          <a:latin typeface="Calibri"/>
                        </a:rPr>
                        <a:t>Day</a:t>
                      </a:r>
                      <a:r>
                        <a:rPr lang="en-US" sz="1700" b="1" i="0" u="none" strike="noStrike" baseline="0" dirty="0" smtClean="0">
                          <a:solidFill>
                            <a:srgbClr val="000000"/>
                          </a:solidFill>
                          <a:effectLst/>
                          <a:latin typeface="Calibri"/>
                        </a:rPr>
                        <a:t> of Year</a:t>
                      </a:r>
                      <a:endParaRPr lang="en-US" sz="1700" b="1" i="0" u="none" strike="noStrike" dirty="0">
                        <a:solidFill>
                          <a:srgbClr val="000000"/>
                        </a:solidFill>
                        <a:effectLst/>
                        <a:latin typeface="Calibri"/>
                      </a:endParaRPr>
                    </a:p>
                  </a:txBody>
                  <a:tcPr marL="4361" marR="4361" marT="4361" marB="0" anchor="ctr">
                    <a:lnL>
                      <a:noFill/>
                    </a:lnL>
                    <a:lnR>
                      <a:noFill/>
                    </a:lnR>
                    <a:lnT>
                      <a:noFill/>
                    </a:lnT>
                    <a:lnB>
                      <a:noFill/>
                    </a:lnB>
                  </a:tcPr>
                </a:tc>
              </a:tr>
            </a:tbl>
          </a:graphicData>
        </a:graphic>
      </p:graphicFrame>
      <p:sp>
        <p:nvSpPr>
          <p:cNvPr id="7" name="TextBox 6"/>
          <p:cNvSpPr txBox="1"/>
          <p:nvPr/>
        </p:nvSpPr>
        <p:spPr>
          <a:xfrm>
            <a:off x="267360" y="5230482"/>
            <a:ext cx="1569886" cy="369332"/>
          </a:xfrm>
          <a:prstGeom prst="rect">
            <a:avLst/>
          </a:prstGeom>
          <a:noFill/>
        </p:spPr>
        <p:txBody>
          <a:bodyPr wrap="none" rtlCol="0">
            <a:spAutoFit/>
          </a:bodyPr>
          <a:lstStyle/>
          <a:p>
            <a:r>
              <a:rPr lang="en-US" dirty="0" smtClean="0">
                <a:latin typeface="Monaco"/>
                <a:cs typeface="Monaco"/>
              </a:rPr>
              <a:t>R: </a:t>
            </a:r>
            <a:r>
              <a:rPr lang="en-US" dirty="0" err="1" smtClean="0">
                <a:latin typeface="Monaco"/>
                <a:cs typeface="Monaco"/>
              </a:rPr>
              <a:t>geepack</a:t>
            </a:r>
            <a:endParaRPr lang="en-US" dirty="0">
              <a:latin typeface="Monaco"/>
              <a:cs typeface="Monaco"/>
            </a:endParaRPr>
          </a:p>
        </p:txBody>
      </p:sp>
    </p:spTree>
    <p:extLst>
      <p:ext uri="{BB962C8B-B14F-4D97-AF65-F5344CB8AC3E}">
        <p14:creationId xmlns:p14="http://schemas.microsoft.com/office/powerpoint/2010/main" val="8952840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579594595"/>
              </p:ext>
            </p:extLst>
          </p:nvPr>
        </p:nvGraphicFramePr>
        <p:xfrm>
          <a:off x="437446" y="2209272"/>
          <a:ext cx="8283221" cy="33928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IMG_7309.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7444" y="727803"/>
            <a:ext cx="1975290" cy="1481468"/>
          </a:xfrm>
          <a:prstGeom prst="rect">
            <a:avLst/>
          </a:prstGeom>
        </p:spPr>
      </p:pic>
      <p:pic>
        <p:nvPicPr>
          <p:cNvPr id="5" name="Picture 4" descr="Screen Shot 2016-04-19 at 11.54.34 AM (2).png"/>
          <p:cNvPicPr>
            <a:picLocks noChangeAspect="1"/>
          </p:cNvPicPr>
          <p:nvPr/>
        </p:nvPicPr>
        <p:blipFill rotWithShape="1">
          <a:blip r:embed="rId8">
            <a:extLst>
              <a:ext uri="{28A0092B-C50C-407E-A947-70E740481C1C}">
                <a14:useLocalDpi xmlns:a14="http://schemas.microsoft.com/office/drawing/2010/main" val="0"/>
              </a:ext>
            </a:extLst>
          </a:blip>
          <a:srcRect l="35185" t="12099" r="23657" b="6916"/>
          <a:stretch/>
        </p:blipFill>
        <p:spPr>
          <a:xfrm>
            <a:off x="2910207" y="579178"/>
            <a:ext cx="1177311" cy="1853288"/>
          </a:xfrm>
          <a:prstGeom prst="rect">
            <a:avLst/>
          </a:prstGeom>
        </p:spPr>
      </p:pic>
      <p:sp>
        <p:nvSpPr>
          <p:cNvPr id="6" name="Left-Right Arrow 5"/>
          <p:cNvSpPr/>
          <p:nvPr/>
        </p:nvSpPr>
        <p:spPr>
          <a:xfrm>
            <a:off x="4330073" y="1098022"/>
            <a:ext cx="2826391" cy="836367"/>
          </a:xfrm>
          <a:prstGeom prst="leftRightArrow">
            <a:avLst/>
          </a:prstGeom>
          <a:gradFill>
            <a:gsLst>
              <a:gs pos="0">
                <a:srgbClr val="FF0000"/>
              </a:gs>
              <a:gs pos="93000">
                <a:srgbClr val="008000"/>
              </a:gs>
              <a:gs pos="62000">
                <a:srgbClr val="FFFF00"/>
              </a:gs>
              <a:gs pos="29000">
                <a:srgbClr val="FF6600"/>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b="1" dirty="0" smtClean="0">
                <a:solidFill>
                  <a:schemeClr val="tx1">
                    <a:lumMod val="75000"/>
                    <a:lumOff val="25000"/>
                  </a:schemeClr>
                </a:solidFill>
              </a:rPr>
              <a:t>Low Use		High Use</a:t>
            </a:r>
          </a:p>
          <a:p>
            <a:pPr algn="ctr"/>
            <a:r>
              <a:rPr lang="en-US" sz="800" b="1" dirty="0" smtClean="0">
                <a:solidFill>
                  <a:schemeClr val="tx1">
                    <a:lumMod val="75000"/>
                    <a:lumOff val="25000"/>
                  </a:schemeClr>
                </a:solidFill>
              </a:rPr>
              <a:t>1		100</a:t>
            </a:r>
            <a:endParaRPr lang="en-US" sz="800" b="1" dirty="0">
              <a:solidFill>
                <a:schemeClr val="tx1">
                  <a:lumMod val="75000"/>
                  <a:lumOff val="25000"/>
                </a:schemeClr>
              </a:solidFill>
            </a:endParaRPr>
          </a:p>
        </p:txBody>
      </p:sp>
      <p:sp>
        <p:nvSpPr>
          <p:cNvPr id="8" name="TextBox 7"/>
          <p:cNvSpPr txBox="1"/>
          <p:nvPr/>
        </p:nvSpPr>
        <p:spPr>
          <a:xfrm>
            <a:off x="7471318" y="1376376"/>
            <a:ext cx="1409125" cy="369332"/>
          </a:xfrm>
          <a:prstGeom prst="rect">
            <a:avLst/>
          </a:prstGeom>
          <a:noFill/>
        </p:spPr>
        <p:txBody>
          <a:bodyPr wrap="none" rtlCol="0">
            <a:spAutoFit/>
          </a:bodyPr>
          <a:lstStyle/>
          <a:p>
            <a:r>
              <a:rPr lang="en-US" b="1" i="1" dirty="0" smtClean="0"/>
              <a:t>Y </a:t>
            </a:r>
            <a:r>
              <a:rPr lang="en-US" b="1" dirty="0" smtClean="0"/>
              <a:t>=</a:t>
            </a:r>
            <a:r>
              <a:rPr lang="en-US" b="1" i="1" dirty="0" smtClean="0"/>
              <a:t> f</a:t>
            </a:r>
            <a:r>
              <a:rPr lang="en-US" b="1" dirty="0" smtClean="0"/>
              <a:t>(</a:t>
            </a:r>
            <a:r>
              <a:rPr lang="en-US" b="1" i="1" dirty="0" smtClean="0"/>
              <a:t>X</a:t>
            </a:r>
            <a:r>
              <a:rPr lang="en-US" b="1" dirty="0" smtClean="0"/>
              <a:t>) + </a:t>
            </a:r>
            <a:r>
              <a:rPr lang="en-US" b="1" dirty="0" err="1" smtClean="0"/>
              <a:t>ε</a:t>
            </a:r>
            <a:endParaRPr lang="en-US" b="1" i="1" dirty="0"/>
          </a:p>
        </p:txBody>
      </p:sp>
    </p:spTree>
    <p:extLst>
      <p:ext uri="{BB962C8B-B14F-4D97-AF65-F5344CB8AC3E}">
        <p14:creationId xmlns:p14="http://schemas.microsoft.com/office/powerpoint/2010/main" val="11733760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875" y="-48102"/>
            <a:ext cx="8229600" cy="952500"/>
          </a:xfrm>
        </p:spPr>
        <p:txBody>
          <a:bodyPr/>
          <a:lstStyle/>
          <a:p>
            <a:r>
              <a:rPr lang="en-US" dirty="0" smtClean="0"/>
              <a:t>Complete model</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65563740"/>
              </p:ext>
            </p:extLst>
          </p:nvPr>
        </p:nvGraphicFramePr>
        <p:xfrm>
          <a:off x="2979093" y="784183"/>
          <a:ext cx="3600056" cy="4815509"/>
        </p:xfrm>
        <a:graphic>
          <a:graphicData uri="http://schemas.openxmlformats.org/drawingml/2006/table">
            <a:tbl>
              <a:tblPr firstRow="1" bandRow="1">
                <a:tableStyleId>{9D7B26C5-4107-4FEC-AEDC-1716B250A1EF}</a:tableStyleId>
              </a:tblPr>
              <a:tblGrid>
                <a:gridCol w="1093343"/>
                <a:gridCol w="1256243"/>
                <a:gridCol w="1250470"/>
              </a:tblGrid>
              <a:tr h="307340">
                <a:tc rowSpan="2">
                  <a:txBody>
                    <a:bodyPr/>
                    <a:lstStyle/>
                    <a:p>
                      <a:r>
                        <a:rPr lang="en-US" sz="1400" dirty="0" smtClean="0">
                          <a:solidFill>
                            <a:schemeClr val="tx1"/>
                          </a:solidFill>
                        </a:rPr>
                        <a:t>Coefficients</a:t>
                      </a:r>
                      <a:endParaRPr lang="en-US" sz="1400" dirty="0">
                        <a:solidFill>
                          <a:schemeClr val="tx1"/>
                        </a:solidFill>
                      </a:endParaRPr>
                    </a:p>
                  </a:txBody>
                  <a:tcPr>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solidFill>
                            <a:schemeClr val="tx1"/>
                          </a:solidFill>
                        </a:rPr>
                        <a:t>β(SE)</a:t>
                      </a:r>
                      <a:endParaRPr lang="en-US" sz="1400" dirty="0">
                        <a:solidFill>
                          <a:schemeClr val="tx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en-US" sz="1600" dirty="0"/>
                    </a:p>
                  </a:txBody>
                  <a:tcPr/>
                </a:tc>
              </a:tr>
              <a:tr h="400989">
                <a:tc vMerge="1">
                  <a:txBody>
                    <a:bodyPr/>
                    <a:lstStyle/>
                    <a:p>
                      <a:endParaRPr lang="en-US" sz="1600" dirty="0"/>
                    </a:p>
                  </a:txBody>
                  <a:tcPr/>
                </a:tc>
                <a:tc>
                  <a:txBody>
                    <a:bodyPr/>
                    <a:lstStyle/>
                    <a:p>
                      <a:r>
                        <a:rPr lang="en-US" sz="1400" dirty="0" smtClean="0">
                          <a:solidFill>
                            <a:schemeClr val="tx1"/>
                          </a:solidFill>
                        </a:rPr>
                        <a:t>GEE</a:t>
                      </a:r>
                      <a:endParaRPr lang="en-US" sz="1400" dirty="0">
                        <a:solidFill>
                          <a:schemeClr val="tx1"/>
                        </a:solidFill>
                      </a:endParaRPr>
                    </a:p>
                  </a:txBody>
                  <a:tcPr>
                    <a:lnL w="12700" cmpd="sng">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400" dirty="0" smtClean="0">
                          <a:solidFill>
                            <a:schemeClr val="tx1"/>
                          </a:solidFill>
                        </a:rPr>
                        <a:t>GLMM</a:t>
                      </a:r>
                      <a:endParaRPr lang="en-US" sz="1400" dirty="0">
                        <a:solidFill>
                          <a:schemeClr val="tx1"/>
                        </a:solidFill>
                      </a:endParaRPr>
                    </a:p>
                  </a:txBody>
                  <a:tcPr>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95580">
                <a:tc>
                  <a:txBody>
                    <a:bodyPr/>
                    <a:lstStyle/>
                    <a:p>
                      <a:pPr algn="l" fontAlgn="b"/>
                      <a:r>
                        <a:rPr lang="en-US" sz="1200" b="0" i="0" u="none" strike="noStrike" dirty="0">
                          <a:solidFill>
                            <a:srgbClr val="000000"/>
                          </a:solidFill>
                          <a:effectLst/>
                          <a:latin typeface="Calibri"/>
                        </a:rPr>
                        <a:t>dnl_1</a:t>
                      </a:r>
                    </a:p>
                  </a:txBody>
                  <a:tcPr marL="12700" marR="12700" marT="12700" marB="0" anchor="b">
                    <a:lnT w="12700" cap="flat" cmpd="sng" algn="ctr">
                      <a:solidFill>
                        <a:scrgbClr r="0" g="0" b="0"/>
                      </a:solidFill>
                      <a:prstDash val="solid"/>
                      <a:round/>
                      <a:headEnd type="none" w="med" len="med"/>
                      <a:tailEnd type="none" w="med" len="med"/>
                    </a:lnT>
                  </a:tcPr>
                </a:tc>
                <a:tc>
                  <a:txBody>
                    <a:bodyPr/>
                    <a:lstStyle/>
                    <a:p>
                      <a:pPr algn="l" fontAlgn="b"/>
                      <a:r>
                        <a:rPr lang="en-US" sz="1200" u="none" strike="noStrike" dirty="0">
                          <a:effectLst/>
                        </a:rPr>
                        <a:t>-3.34 (1.3</a:t>
                      </a:r>
                      <a:r>
                        <a:rPr lang="en-US" sz="1200" u="none" strike="noStrike" dirty="0" smtClean="0">
                          <a:effectLst/>
                        </a:rPr>
                        <a:t>) *</a:t>
                      </a:r>
                      <a:endParaRPr lang="en-US" sz="1200" b="0" i="0" u="none" strike="noStrike" dirty="0">
                        <a:solidFill>
                          <a:srgbClr val="000000"/>
                        </a:solidFill>
                        <a:effectLst/>
                        <a:latin typeface="Calibri"/>
                      </a:endParaRPr>
                    </a:p>
                  </a:txBody>
                  <a:tcPr marL="12700" marR="12700" marT="12700" marB="0" anchor="b">
                    <a:lnT w="12700" cap="flat" cmpd="sng" algn="ctr">
                      <a:solidFill>
                        <a:scrgbClr r="0" g="0" b="0"/>
                      </a:solidFill>
                      <a:prstDash val="solid"/>
                      <a:round/>
                      <a:headEnd type="none" w="med" len="med"/>
                      <a:tailEnd type="none" w="med" len="med"/>
                    </a:lnT>
                  </a:tcPr>
                </a:tc>
                <a:tc>
                  <a:txBody>
                    <a:bodyPr/>
                    <a:lstStyle/>
                    <a:p>
                      <a:pPr algn="l" fontAlgn="b"/>
                      <a:r>
                        <a:rPr lang="en-US" sz="1200" b="0" i="0" u="none" strike="noStrike" dirty="0">
                          <a:solidFill>
                            <a:srgbClr val="000000"/>
                          </a:solidFill>
                          <a:effectLst/>
                          <a:latin typeface="Calibri"/>
                        </a:rPr>
                        <a:t>-3.72 (1.01</a:t>
                      </a:r>
                      <a:r>
                        <a:rPr lang="en-US" sz="1200" b="0" i="0" u="none" strike="noStrike" dirty="0" smtClean="0">
                          <a:solidFill>
                            <a:srgbClr val="000000"/>
                          </a:solidFill>
                          <a:effectLst/>
                          <a:latin typeface="Calibri"/>
                        </a:rPr>
                        <a:t>)*</a:t>
                      </a:r>
                      <a:endParaRPr lang="en-US" sz="1200" b="0" i="0" u="none" strike="noStrike" dirty="0">
                        <a:solidFill>
                          <a:srgbClr val="000000"/>
                        </a:solidFill>
                        <a:effectLst/>
                        <a:latin typeface="Calibri"/>
                      </a:endParaRPr>
                    </a:p>
                  </a:txBody>
                  <a:tcPr marL="12700" marR="12700" marT="12700" marB="0" anchor="b">
                    <a:lnT w="12700" cap="flat" cmpd="sng" algn="ctr">
                      <a:solidFill>
                        <a:scrgbClr r="0" g="0" b="0"/>
                      </a:solidFill>
                      <a:prstDash val="solid"/>
                      <a:round/>
                      <a:headEnd type="none" w="med" len="med"/>
                      <a:tailEnd type="none" w="med" len="med"/>
                    </a:lnT>
                  </a:tcPr>
                </a:tc>
              </a:tr>
              <a:tr h="195580">
                <a:tc>
                  <a:txBody>
                    <a:bodyPr/>
                    <a:lstStyle/>
                    <a:p>
                      <a:pPr algn="l" fontAlgn="b"/>
                      <a:r>
                        <a:rPr lang="en-US" sz="1200" b="0" i="0" u="none" strike="noStrike">
                          <a:solidFill>
                            <a:srgbClr val="000000"/>
                          </a:solidFill>
                          <a:effectLst/>
                          <a:latin typeface="Calibri"/>
                        </a:rPr>
                        <a:t>c</a:t>
                      </a:r>
                    </a:p>
                  </a:txBody>
                  <a:tcPr marL="12700" marR="12700" marT="12700" marB="0" anchor="b"/>
                </a:tc>
                <a:tc>
                  <a:txBody>
                    <a:bodyPr/>
                    <a:lstStyle/>
                    <a:p>
                      <a:pPr algn="l" fontAlgn="b"/>
                      <a:r>
                        <a:rPr lang="en-US" sz="1200" u="none" strike="noStrike" dirty="0">
                          <a:effectLst/>
                        </a:rPr>
                        <a:t>-0.11 (0.06</a:t>
                      </a:r>
                      <a:r>
                        <a:rPr lang="en-US" sz="1200" u="none" strike="noStrike" dirty="0" smtClean="0">
                          <a:effectLst/>
                        </a:rPr>
                        <a:t>) •</a:t>
                      </a:r>
                      <a:endParaRPr lang="en-US" sz="1200" b="0" i="0" u="none" strike="noStrike" dirty="0">
                        <a:solidFill>
                          <a:srgbClr val="000000"/>
                        </a:solidFill>
                        <a:effectLst/>
                        <a:latin typeface="Calibri"/>
                      </a:endParaRPr>
                    </a:p>
                  </a:txBody>
                  <a:tcPr marL="12700" marR="12700" marT="12700" marB="0" anchor="b"/>
                </a:tc>
                <a:tc>
                  <a:txBody>
                    <a:bodyPr/>
                    <a:lstStyle/>
                    <a:p>
                      <a:pPr algn="l" fontAlgn="b"/>
                      <a:r>
                        <a:rPr lang="en-US" sz="1200" b="0" i="0" u="none" strike="noStrike" dirty="0">
                          <a:solidFill>
                            <a:srgbClr val="000000"/>
                          </a:solidFill>
                          <a:effectLst/>
                          <a:latin typeface="Calibri"/>
                        </a:rPr>
                        <a:t>-0.11 (0.05</a:t>
                      </a:r>
                      <a:r>
                        <a:rPr lang="en-US" sz="1200" b="0" i="0" u="none" strike="noStrike" dirty="0" smtClean="0">
                          <a:solidFill>
                            <a:srgbClr val="000000"/>
                          </a:solidFill>
                          <a:effectLst/>
                          <a:latin typeface="Calibri"/>
                        </a:rPr>
                        <a:t>)*</a:t>
                      </a:r>
                      <a:endParaRPr lang="en-US" sz="1200" b="0" i="0" u="none" strike="noStrike" dirty="0">
                        <a:solidFill>
                          <a:srgbClr val="000000"/>
                        </a:solidFill>
                        <a:effectLst/>
                        <a:latin typeface="Calibri"/>
                      </a:endParaRPr>
                    </a:p>
                  </a:txBody>
                  <a:tcPr marL="12700" marR="12700" marT="12700" marB="0" anchor="b"/>
                </a:tc>
              </a:tr>
              <a:tr h="195580">
                <a:tc>
                  <a:txBody>
                    <a:bodyPr/>
                    <a:lstStyle/>
                    <a:p>
                      <a:pPr algn="l" fontAlgn="b"/>
                      <a:r>
                        <a:rPr lang="en-US" sz="1200" b="0" i="0" u="none" strike="noStrike">
                          <a:solidFill>
                            <a:srgbClr val="000000"/>
                          </a:solidFill>
                          <a:effectLst/>
                          <a:latin typeface="Calibri"/>
                        </a:rPr>
                        <a:t>dvForb</a:t>
                      </a:r>
                    </a:p>
                  </a:txBody>
                  <a:tcPr marL="12700" marR="12700" marT="12700" marB="0" anchor="b"/>
                </a:tc>
                <a:tc>
                  <a:txBody>
                    <a:bodyPr/>
                    <a:lstStyle/>
                    <a:p>
                      <a:pPr algn="l" fontAlgn="b"/>
                      <a:r>
                        <a:rPr lang="en-US" sz="1200" u="none" strike="noStrike" dirty="0">
                          <a:effectLst/>
                        </a:rPr>
                        <a:t>-1.32 (6.44)</a:t>
                      </a:r>
                      <a:endParaRPr lang="en-US" sz="1200" b="0" i="0" u="none" strike="noStrike" dirty="0">
                        <a:solidFill>
                          <a:srgbClr val="000000"/>
                        </a:solidFill>
                        <a:effectLst/>
                        <a:latin typeface="Calibri"/>
                      </a:endParaRPr>
                    </a:p>
                  </a:txBody>
                  <a:tcPr marL="12700" marR="12700" marT="12700" marB="0" anchor="b"/>
                </a:tc>
                <a:tc>
                  <a:txBody>
                    <a:bodyPr/>
                    <a:lstStyle/>
                    <a:p>
                      <a:pPr algn="l" fontAlgn="b"/>
                      <a:r>
                        <a:rPr lang="en-US" sz="1200" b="0" i="0" u="none" strike="noStrike" dirty="0">
                          <a:solidFill>
                            <a:srgbClr val="000000"/>
                          </a:solidFill>
                          <a:effectLst/>
                          <a:latin typeface="Calibri"/>
                        </a:rPr>
                        <a:t>-3.21 (5.7)</a:t>
                      </a:r>
                    </a:p>
                  </a:txBody>
                  <a:tcPr marL="12700" marR="12700" marT="12700" marB="0" anchor="b"/>
                </a:tc>
              </a:tr>
              <a:tr h="195580">
                <a:tc>
                  <a:txBody>
                    <a:bodyPr/>
                    <a:lstStyle/>
                    <a:p>
                      <a:pPr algn="l" fontAlgn="b"/>
                      <a:r>
                        <a:rPr lang="en-US" sz="1200" b="0" i="0" u="none" strike="noStrike">
                          <a:solidFill>
                            <a:srgbClr val="000000"/>
                          </a:solidFill>
                          <a:effectLst/>
                          <a:latin typeface="Calibri"/>
                        </a:rPr>
                        <a:t>dvGrass</a:t>
                      </a:r>
                    </a:p>
                  </a:txBody>
                  <a:tcPr marL="12700" marR="12700" marT="12700" marB="0" anchor="b"/>
                </a:tc>
                <a:tc>
                  <a:txBody>
                    <a:bodyPr/>
                    <a:lstStyle/>
                    <a:p>
                      <a:pPr algn="l" fontAlgn="b"/>
                      <a:r>
                        <a:rPr lang="en-US" sz="1200" u="none" strike="noStrike">
                          <a:effectLst/>
                        </a:rPr>
                        <a:t>3.65 (8.49)</a:t>
                      </a:r>
                      <a:endParaRPr lang="en-US" sz="1200" b="0" i="0" u="none" strike="noStrike">
                        <a:solidFill>
                          <a:srgbClr val="000000"/>
                        </a:solidFill>
                        <a:effectLst/>
                        <a:latin typeface="Calibri"/>
                      </a:endParaRPr>
                    </a:p>
                  </a:txBody>
                  <a:tcPr marL="12700" marR="12700" marT="12700" marB="0" anchor="b"/>
                </a:tc>
                <a:tc>
                  <a:txBody>
                    <a:bodyPr/>
                    <a:lstStyle/>
                    <a:p>
                      <a:pPr algn="l" fontAlgn="b"/>
                      <a:r>
                        <a:rPr lang="en-US" sz="1200" b="0" i="0" u="none" strike="noStrike" dirty="0">
                          <a:solidFill>
                            <a:srgbClr val="000000"/>
                          </a:solidFill>
                          <a:effectLst/>
                          <a:latin typeface="Calibri"/>
                        </a:rPr>
                        <a:t>3.28 (7.78)</a:t>
                      </a:r>
                    </a:p>
                  </a:txBody>
                  <a:tcPr marL="12700" marR="12700" marT="12700" marB="0" anchor="b"/>
                </a:tc>
              </a:tr>
              <a:tr h="195580">
                <a:tc>
                  <a:txBody>
                    <a:bodyPr/>
                    <a:lstStyle/>
                    <a:p>
                      <a:pPr algn="l" fontAlgn="b"/>
                      <a:r>
                        <a:rPr lang="en-US" sz="1200" b="0" i="0" u="none" strike="noStrike">
                          <a:solidFill>
                            <a:srgbClr val="000000"/>
                          </a:solidFill>
                          <a:effectLst/>
                          <a:latin typeface="Calibri"/>
                        </a:rPr>
                        <a:t>dvIvy</a:t>
                      </a:r>
                    </a:p>
                  </a:txBody>
                  <a:tcPr marL="12700" marR="12700" marT="12700" marB="0" anchor="b"/>
                </a:tc>
                <a:tc>
                  <a:txBody>
                    <a:bodyPr/>
                    <a:lstStyle/>
                    <a:p>
                      <a:pPr algn="l" fontAlgn="b"/>
                      <a:r>
                        <a:rPr lang="en-US" sz="1200" u="none" strike="noStrike">
                          <a:effectLst/>
                        </a:rPr>
                        <a:t>-2.28 (6.34)</a:t>
                      </a:r>
                      <a:endParaRPr lang="en-US" sz="1200" b="0" i="0" u="none" strike="noStrike">
                        <a:solidFill>
                          <a:srgbClr val="000000"/>
                        </a:solidFill>
                        <a:effectLst/>
                        <a:latin typeface="Calibri"/>
                      </a:endParaRPr>
                    </a:p>
                  </a:txBody>
                  <a:tcPr marL="12700" marR="12700" marT="12700" marB="0" anchor="b"/>
                </a:tc>
                <a:tc>
                  <a:txBody>
                    <a:bodyPr/>
                    <a:lstStyle/>
                    <a:p>
                      <a:pPr algn="l" fontAlgn="b"/>
                      <a:r>
                        <a:rPr lang="en-US" sz="1200" b="0" i="0" u="none" strike="noStrike" dirty="0">
                          <a:solidFill>
                            <a:srgbClr val="000000"/>
                          </a:solidFill>
                          <a:effectLst/>
                          <a:latin typeface="Calibri"/>
                        </a:rPr>
                        <a:t>-2.47 (5.8)</a:t>
                      </a:r>
                    </a:p>
                  </a:txBody>
                  <a:tcPr marL="12700" marR="12700" marT="12700" marB="0" anchor="b"/>
                </a:tc>
              </a:tr>
              <a:tr h="195580">
                <a:tc>
                  <a:txBody>
                    <a:bodyPr/>
                    <a:lstStyle/>
                    <a:p>
                      <a:pPr algn="l" fontAlgn="b"/>
                      <a:r>
                        <a:rPr lang="en-US" sz="1200" b="0" i="0" u="none" strike="noStrike">
                          <a:solidFill>
                            <a:srgbClr val="000000"/>
                          </a:solidFill>
                          <a:effectLst/>
                          <a:latin typeface="Calibri"/>
                        </a:rPr>
                        <a:t>dvSapling</a:t>
                      </a:r>
                    </a:p>
                  </a:txBody>
                  <a:tcPr marL="12700" marR="12700" marT="12700" marB="0" anchor="b"/>
                </a:tc>
                <a:tc>
                  <a:txBody>
                    <a:bodyPr/>
                    <a:lstStyle/>
                    <a:p>
                      <a:pPr algn="l" fontAlgn="b"/>
                      <a:r>
                        <a:rPr lang="en-US" sz="1200" u="none" strike="noStrike">
                          <a:effectLst/>
                        </a:rPr>
                        <a:t>-2.16 (6.89)</a:t>
                      </a:r>
                      <a:endParaRPr lang="en-US" sz="1200" b="0" i="0" u="none" strike="noStrike">
                        <a:solidFill>
                          <a:srgbClr val="000000"/>
                        </a:solidFill>
                        <a:effectLst/>
                        <a:latin typeface="Calibri"/>
                      </a:endParaRPr>
                    </a:p>
                  </a:txBody>
                  <a:tcPr marL="12700" marR="12700" marT="12700" marB="0" anchor="b"/>
                </a:tc>
                <a:tc>
                  <a:txBody>
                    <a:bodyPr/>
                    <a:lstStyle/>
                    <a:p>
                      <a:pPr algn="l" fontAlgn="b"/>
                      <a:r>
                        <a:rPr lang="en-US" sz="1200" b="0" i="0" u="none" strike="noStrike" dirty="0">
                          <a:solidFill>
                            <a:srgbClr val="000000"/>
                          </a:solidFill>
                          <a:effectLst/>
                          <a:latin typeface="Calibri"/>
                        </a:rPr>
                        <a:t>-7.94 (6.43)</a:t>
                      </a:r>
                    </a:p>
                  </a:txBody>
                  <a:tcPr marL="12700" marR="12700" marT="12700" marB="0" anchor="b"/>
                </a:tc>
              </a:tr>
              <a:tr h="195580">
                <a:tc>
                  <a:txBody>
                    <a:bodyPr/>
                    <a:lstStyle/>
                    <a:p>
                      <a:pPr algn="l" fontAlgn="b"/>
                      <a:r>
                        <a:rPr lang="en-US" sz="1200" b="0" i="0" u="none" strike="noStrike" dirty="0" err="1">
                          <a:solidFill>
                            <a:srgbClr val="000000"/>
                          </a:solidFill>
                          <a:effectLst/>
                          <a:latin typeface="Calibri"/>
                        </a:rPr>
                        <a:t>dvShrub</a:t>
                      </a:r>
                      <a:endParaRPr lang="en-US" sz="1200" b="0" i="0" u="none" strike="noStrike" dirty="0">
                        <a:solidFill>
                          <a:srgbClr val="000000"/>
                        </a:solidFill>
                        <a:effectLst/>
                        <a:latin typeface="Calibri"/>
                      </a:endParaRPr>
                    </a:p>
                  </a:txBody>
                  <a:tcPr marL="12700" marR="12700" marT="12700" marB="0" anchor="b"/>
                </a:tc>
                <a:tc>
                  <a:txBody>
                    <a:bodyPr/>
                    <a:lstStyle/>
                    <a:p>
                      <a:pPr algn="l" fontAlgn="b"/>
                      <a:r>
                        <a:rPr lang="en-US" sz="1200" u="none" strike="noStrike">
                          <a:effectLst/>
                        </a:rPr>
                        <a:t>0.45 (6.17)</a:t>
                      </a:r>
                      <a:endParaRPr lang="en-US" sz="1200" b="0" i="0" u="none" strike="noStrike">
                        <a:solidFill>
                          <a:srgbClr val="000000"/>
                        </a:solidFill>
                        <a:effectLst/>
                        <a:latin typeface="Calibri"/>
                      </a:endParaRPr>
                    </a:p>
                  </a:txBody>
                  <a:tcPr marL="12700" marR="12700" marT="12700" marB="0" anchor="b"/>
                </a:tc>
                <a:tc>
                  <a:txBody>
                    <a:bodyPr/>
                    <a:lstStyle/>
                    <a:p>
                      <a:pPr algn="l" fontAlgn="b"/>
                      <a:r>
                        <a:rPr lang="en-US" sz="1200" b="0" i="0" u="none" strike="noStrike" dirty="0">
                          <a:solidFill>
                            <a:srgbClr val="000000"/>
                          </a:solidFill>
                          <a:effectLst/>
                          <a:latin typeface="Calibri"/>
                        </a:rPr>
                        <a:t>2.33 (6.6)</a:t>
                      </a:r>
                    </a:p>
                  </a:txBody>
                  <a:tcPr marL="12700" marR="12700" marT="12700" marB="0" anchor="b"/>
                </a:tc>
              </a:tr>
              <a:tr h="195580">
                <a:tc>
                  <a:txBody>
                    <a:bodyPr/>
                    <a:lstStyle/>
                    <a:p>
                      <a:pPr algn="l" fontAlgn="b"/>
                      <a:r>
                        <a:rPr lang="en-US" sz="1200" b="0" i="0" u="none" strike="noStrike">
                          <a:solidFill>
                            <a:srgbClr val="000000"/>
                          </a:solidFill>
                          <a:effectLst/>
                          <a:latin typeface="Calibri"/>
                        </a:rPr>
                        <a:t>dvThorns</a:t>
                      </a:r>
                    </a:p>
                  </a:txBody>
                  <a:tcPr marL="12700" marR="12700" marT="12700" marB="0" anchor="b"/>
                </a:tc>
                <a:tc>
                  <a:txBody>
                    <a:bodyPr/>
                    <a:lstStyle/>
                    <a:p>
                      <a:pPr algn="l" fontAlgn="b"/>
                      <a:r>
                        <a:rPr lang="en-US" sz="1200" u="none" strike="noStrike">
                          <a:effectLst/>
                        </a:rPr>
                        <a:t>0.68 (8.71)</a:t>
                      </a:r>
                      <a:endParaRPr lang="en-US" sz="1200" b="0" i="0" u="none" strike="noStrike">
                        <a:solidFill>
                          <a:srgbClr val="000000"/>
                        </a:solidFill>
                        <a:effectLst/>
                        <a:latin typeface="Calibri"/>
                      </a:endParaRPr>
                    </a:p>
                  </a:txBody>
                  <a:tcPr marL="12700" marR="12700" marT="12700" marB="0" anchor="b"/>
                </a:tc>
                <a:tc>
                  <a:txBody>
                    <a:bodyPr/>
                    <a:lstStyle/>
                    <a:p>
                      <a:pPr algn="l" fontAlgn="b"/>
                      <a:r>
                        <a:rPr lang="en-US" sz="1200" b="0" i="0" u="none" strike="noStrike" dirty="0">
                          <a:solidFill>
                            <a:srgbClr val="000000"/>
                          </a:solidFill>
                          <a:effectLst/>
                          <a:latin typeface="Calibri"/>
                        </a:rPr>
                        <a:t>-7.16 (11.16)</a:t>
                      </a:r>
                    </a:p>
                  </a:txBody>
                  <a:tcPr marL="12700" marR="12700" marT="12700" marB="0" anchor="b"/>
                </a:tc>
              </a:tr>
              <a:tr h="195580">
                <a:tc>
                  <a:txBody>
                    <a:bodyPr/>
                    <a:lstStyle/>
                    <a:p>
                      <a:pPr algn="l" fontAlgn="b"/>
                      <a:r>
                        <a:rPr lang="en-US" sz="1200" b="0" i="0" u="none" strike="noStrike" dirty="0" err="1">
                          <a:solidFill>
                            <a:srgbClr val="000000"/>
                          </a:solidFill>
                          <a:effectLst/>
                          <a:latin typeface="Calibri"/>
                        </a:rPr>
                        <a:t>dvTree</a:t>
                      </a:r>
                      <a:endParaRPr lang="en-US" sz="1200" b="0" i="0" u="none" strike="noStrike" dirty="0">
                        <a:solidFill>
                          <a:srgbClr val="000000"/>
                        </a:solidFill>
                        <a:effectLst/>
                        <a:latin typeface="Calibri"/>
                      </a:endParaRPr>
                    </a:p>
                  </a:txBody>
                  <a:tcPr marL="12700" marR="12700" marT="12700" marB="0" anchor="b"/>
                </a:tc>
                <a:tc>
                  <a:txBody>
                    <a:bodyPr/>
                    <a:lstStyle/>
                    <a:p>
                      <a:pPr algn="l" fontAlgn="b"/>
                      <a:r>
                        <a:rPr lang="en-US" sz="1200" u="none" strike="noStrike">
                          <a:effectLst/>
                        </a:rPr>
                        <a:t>-1.13 (7.41)</a:t>
                      </a:r>
                      <a:endParaRPr lang="en-US" sz="1200" b="0" i="0" u="none" strike="noStrike">
                        <a:solidFill>
                          <a:srgbClr val="000000"/>
                        </a:solidFill>
                        <a:effectLst/>
                        <a:latin typeface="Calibri"/>
                      </a:endParaRPr>
                    </a:p>
                  </a:txBody>
                  <a:tcPr marL="12700" marR="12700" marT="12700" marB="0" anchor="b"/>
                </a:tc>
                <a:tc>
                  <a:txBody>
                    <a:bodyPr/>
                    <a:lstStyle/>
                    <a:p>
                      <a:pPr algn="l" fontAlgn="b"/>
                      <a:r>
                        <a:rPr lang="en-US" sz="1200" b="0" i="0" u="none" strike="noStrike" dirty="0">
                          <a:solidFill>
                            <a:srgbClr val="000000"/>
                          </a:solidFill>
                          <a:effectLst/>
                          <a:latin typeface="Calibri"/>
                        </a:rPr>
                        <a:t>-2.14 (6.24)</a:t>
                      </a:r>
                    </a:p>
                  </a:txBody>
                  <a:tcPr marL="12700" marR="12700" marT="12700" marB="0" anchor="b"/>
                </a:tc>
              </a:tr>
              <a:tr h="195580">
                <a:tc>
                  <a:txBody>
                    <a:bodyPr/>
                    <a:lstStyle/>
                    <a:p>
                      <a:pPr algn="l" fontAlgn="b"/>
                      <a:r>
                        <a:rPr lang="en-US" sz="1200" b="0" i="0" u="none" strike="noStrike">
                          <a:solidFill>
                            <a:srgbClr val="000000"/>
                          </a:solidFill>
                          <a:effectLst/>
                          <a:latin typeface="Calibri"/>
                        </a:rPr>
                        <a:t>dvVines</a:t>
                      </a:r>
                    </a:p>
                  </a:txBody>
                  <a:tcPr marL="12700" marR="12700" marT="12700" marB="0" anchor="b"/>
                </a:tc>
                <a:tc>
                  <a:txBody>
                    <a:bodyPr/>
                    <a:lstStyle/>
                    <a:p>
                      <a:pPr algn="l" fontAlgn="b"/>
                      <a:r>
                        <a:rPr lang="en-US" sz="1200" u="none" strike="noStrike" dirty="0" smtClean="0">
                          <a:effectLst/>
                        </a:rPr>
                        <a:t>3.57 (6.11)</a:t>
                      </a:r>
                      <a:endParaRPr lang="en-US" sz="1200" b="0" i="0" u="none" strike="noStrike" dirty="0">
                        <a:solidFill>
                          <a:srgbClr val="000000"/>
                        </a:solidFill>
                        <a:effectLst/>
                        <a:latin typeface="Calibri"/>
                      </a:endParaRPr>
                    </a:p>
                  </a:txBody>
                  <a:tcPr marL="12700" marR="12700" marT="12700" marB="0" anchor="b"/>
                </a:tc>
                <a:tc>
                  <a:txBody>
                    <a:bodyPr/>
                    <a:lstStyle/>
                    <a:p>
                      <a:pPr algn="l" fontAlgn="b"/>
                      <a:r>
                        <a:rPr lang="en-US" sz="1200" b="0" i="0" u="none" strike="noStrike" dirty="0">
                          <a:solidFill>
                            <a:srgbClr val="000000"/>
                          </a:solidFill>
                          <a:effectLst/>
                          <a:latin typeface="Calibri"/>
                        </a:rPr>
                        <a:t>4.52 (5.78)</a:t>
                      </a:r>
                    </a:p>
                  </a:txBody>
                  <a:tcPr marL="12700" marR="12700" marT="12700" marB="0" anchor="b"/>
                </a:tc>
              </a:tr>
              <a:tr h="195580">
                <a:tc>
                  <a:txBody>
                    <a:bodyPr/>
                    <a:lstStyle/>
                    <a:p>
                      <a:pPr algn="l" fontAlgn="b"/>
                      <a:r>
                        <a:rPr lang="en-US" sz="1200" b="0" i="0" u="none" strike="noStrike" dirty="0" smtClean="0">
                          <a:solidFill>
                            <a:srgbClr val="000000"/>
                          </a:solidFill>
                          <a:effectLst/>
                          <a:latin typeface="Calibri"/>
                        </a:rPr>
                        <a:t>log</a:t>
                      </a:r>
                      <a:endParaRPr lang="en-US" sz="1200" b="0" i="0" u="none" strike="noStrike" dirty="0">
                        <a:solidFill>
                          <a:srgbClr val="000000"/>
                        </a:solidFill>
                        <a:effectLst/>
                        <a:latin typeface="Calibri"/>
                      </a:endParaRPr>
                    </a:p>
                  </a:txBody>
                  <a:tcPr marL="12700" marR="12700" marT="12700" marB="0" anchor="b"/>
                </a:tc>
                <a:tc>
                  <a:txBody>
                    <a:bodyPr/>
                    <a:lstStyle/>
                    <a:p>
                      <a:pPr algn="l" fontAlgn="b"/>
                      <a:r>
                        <a:rPr lang="en-US" sz="1200" u="none" strike="noStrike" dirty="0">
                          <a:effectLst/>
                        </a:rPr>
                        <a:t>3.18 (1.52</a:t>
                      </a:r>
                      <a:r>
                        <a:rPr lang="en-US" sz="1200" u="none" strike="noStrike" dirty="0" smtClean="0">
                          <a:effectLst/>
                        </a:rPr>
                        <a:t>)*</a:t>
                      </a:r>
                      <a:endParaRPr lang="en-US" sz="1200" b="0" i="0" u="none" strike="noStrike" dirty="0">
                        <a:solidFill>
                          <a:srgbClr val="000000"/>
                        </a:solidFill>
                        <a:effectLst/>
                        <a:latin typeface="Calibri"/>
                      </a:endParaRPr>
                    </a:p>
                  </a:txBody>
                  <a:tcPr marL="12700" marR="12700" marT="12700" marB="0" anchor="b"/>
                </a:tc>
                <a:tc>
                  <a:txBody>
                    <a:bodyPr/>
                    <a:lstStyle/>
                    <a:p>
                      <a:pPr algn="l" fontAlgn="b"/>
                      <a:r>
                        <a:rPr lang="en-US" sz="1200" b="0" i="0" u="none" strike="noStrike" dirty="0">
                          <a:solidFill>
                            <a:srgbClr val="000000"/>
                          </a:solidFill>
                          <a:effectLst/>
                          <a:latin typeface="Calibri"/>
                        </a:rPr>
                        <a:t>3.37 (1.05</a:t>
                      </a:r>
                      <a:r>
                        <a:rPr lang="en-US" sz="1200" b="0" i="0" u="none" strike="noStrike" dirty="0" smtClean="0">
                          <a:solidFill>
                            <a:srgbClr val="000000"/>
                          </a:solidFill>
                          <a:effectLst/>
                          <a:latin typeface="Calibri"/>
                        </a:rPr>
                        <a:t>)*</a:t>
                      </a:r>
                      <a:endParaRPr lang="en-US" sz="1200" b="0" i="0" u="none" strike="noStrike" dirty="0">
                        <a:solidFill>
                          <a:srgbClr val="000000"/>
                        </a:solidFill>
                        <a:effectLst/>
                        <a:latin typeface="Calibri"/>
                      </a:endParaRPr>
                    </a:p>
                  </a:txBody>
                  <a:tcPr marL="12700" marR="12700" marT="12700" marB="0" anchor="b"/>
                </a:tc>
              </a:tr>
              <a:tr h="195580">
                <a:tc>
                  <a:txBody>
                    <a:bodyPr/>
                    <a:lstStyle/>
                    <a:p>
                      <a:pPr algn="l" fontAlgn="b"/>
                      <a:r>
                        <a:rPr lang="en-US" sz="1200" b="0" i="0" u="none" strike="noStrike">
                          <a:solidFill>
                            <a:srgbClr val="000000"/>
                          </a:solidFill>
                          <a:effectLst/>
                          <a:latin typeface="Calibri"/>
                        </a:rPr>
                        <a:t>dinl_1</a:t>
                      </a:r>
                    </a:p>
                  </a:txBody>
                  <a:tcPr marL="12700" marR="12700" marT="12700" marB="0" anchor="b"/>
                </a:tc>
                <a:tc>
                  <a:txBody>
                    <a:bodyPr/>
                    <a:lstStyle/>
                    <a:p>
                      <a:pPr algn="l" fontAlgn="b"/>
                      <a:r>
                        <a:rPr lang="en-US" sz="1200" u="none" strike="noStrike" dirty="0" smtClean="0">
                          <a:effectLst/>
                        </a:rPr>
                        <a:t>0.09 (0.05) •</a:t>
                      </a:r>
                      <a:endParaRPr lang="en-US" sz="1200" b="0" i="0" u="none" strike="noStrike" dirty="0">
                        <a:solidFill>
                          <a:srgbClr val="000000"/>
                        </a:solidFill>
                        <a:effectLst/>
                        <a:latin typeface="Calibri"/>
                      </a:endParaRPr>
                    </a:p>
                  </a:txBody>
                  <a:tcPr marL="12700" marR="12700" marT="12700" marB="0" anchor="b"/>
                </a:tc>
                <a:tc>
                  <a:txBody>
                    <a:bodyPr/>
                    <a:lstStyle/>
                    <a:p>
                      <a:pPr algn="l" fontAlgn="b"/>
                      <a:r>
                        <a:rPr lang="en-US" sz="1200" b="0" i="0" u="none" strike="noStrike" dirty="0">
                          <a:solidFill>
                            <a:srgbClr val="000000"/>
                          </a:solidFill>
                          <a:effectLst/>
                          <a:latin typeface="Calibri"/>
                        </a:rPr>
                        <a:t>0.1 (0.05</a:t>
                      </a:r>
                      <a:r>
                        <a:rPr lang="en-US" sz="1200" b="0" i="0" u="none" strike="noStrike" dirty="0" smtClean="0">
                          <a:solidFill>
                            <a:srgbClr val="000000"/>
                          </a:solidFill>
                          <a:effectLst/>
                          <a:latin typeface="Calibri"/>
                        </a:rPr>
                        <a:t>)*</a:t>
                      </a:r>
                      <a:endParaRPr lang="en-US" sz="1200" b="0" i="0" u="none" strike="noStrike" dirty="0">
                        <a:solidFill>
                          <a:srgbClr val="000000"/>
                        </a:solidFill>
                        <a:effectLst/>
                        <a:latin typeface="Calibri"/>
                      </a:endParaRPr>
                    </a:p>
                  </a:txBody>
                  <a:tcPr marL="12700" marR="12700" marT="12700" marB="0" anchor="b"/>
                </a:tc>
              </a:tr>
              <a:tr h="195580">
                <a:tc>
                  <a:txBody>
                    <a:bodyPr/>
                    <a:lstStyle/>
                    <a:p>
                      <a:pPr algn="l" fontAlgn="b"/>
                      <a:r>
                        <a:rPr lang="en-US" sz="1200" b="0" i="0" u="none" strike="noStrike">
                          <a:solidFill>
                            <a:srgbClr val="000000"/>
                          </a:solidFill>
                          <a:effectLst/>
                          <a:latin typeface="Calibri"/>
                        </a:rPr>
                        <a:t>DOY</a:t>
                      </a:r>
                    </a:p>
                  </a:txBody>
                  <a:tcPr marL="12700" marR="12700" marT="12700" marB="0" anchor="b"/>
                </a:tc>
                <a:tc>
                  <a:txBody>
                    <a:bodyPr/>
                    <a:lstStyle/>
                    <a:p>
                      <a:pPr algn="l" fontAlgn="b"/>
                      <a:r>
                        <a:rPr lang="en-US" sz="1200" u="none" strike="noStrike" dirty="0">
                          <a:effectLst/>
                        </a:rPr>
                        <a:t>0.04 (0.02</a:t>
                      </a:r>
                      <a:r>
                        <a:rPr lang="en-US" sz="1200" u="none" strike="noStrike" dirty="0" smtClean="0">
                          <a:effectLst/>
                        </a:rPr>
                        <a:t>) *</a:t>
                      </a:r>
                      <a:endParaRPr lang="en-US" sz="1200" b="0" i="0" u="none" strike="noStrike" dirty="0">
                        <a:solidFill>
                          <a:srgbClr val="000000"/>
                        </a:solidFill>
                        <a:effectLst/>
                        <a:latin typeface="Calibri"/>
                      </a:endParaRPr>
                    </a:p>
                  </a:txBody>
                  <a:tcPr marL="12700" marR="12700" marT="12700" marB="0" anchor="b"/>
                </a:tc>
                <a:tc>
                  <a:txBody>
                    <a:bodyPr/>
                    <a:lstStyle/>
                    <a:p>
                      <a:pPr algn="l" fontAlgn="b"/>
                      <a:r>
                        <a:rPr lang="en-US" sz="1200" b="0" i="0" u="none" strike="noStrike" dirty="0">
                          <a:solidFill>
                            <a:srgbClr val="000000"/>
                          </a:solidFill>
                          <a:effectLst/>
                          <a:latin typeface="Calibri"/>
                        </a:rPr>
                        <a:t>0.04 (0.01</a:t>
                      </a:r>
                      <a:r>
                        <a:rPr lang="en-US" sz="1200" b="0" i="0" u="none" strike="noStrike" dirty="0" smtClean="0">
                          <a:solidFill>
                            <a:srgbClr val="000000"/>
                          </a:solidFill>
                          <a:effectLst/>
                          <a:latin typeface="Calibri"/>
                        </a:rPr>
                        <a:t>)*</a:t>
                      </a:r>
                      <a:endParaRPr lang="en-US" sz="1200" b="0" i="0" u="none" strike="noStrike" dirty="0">
                        <a:solidFill>
                          <a:srgbClr val="000000"/>
                        </a:solidFill>
                        <a:effectLst/>
                        <a:latin typeface="Calibri"/>
                      </a:endParaRPr>
                    </a:p>
                  </a:txBody>
                  <a:tcPr marL="12700" marR="12700" marT="12700" marB="0" anchor="b"/>
                </a:tc>
              </a:tr>
              <a:tr h="195580">
                <a:tc>
                  <a:txBody>
                    <a:bodyPr/>
                    <a:lstStyle/>
                    <a:p>
                      <a:pPr algn="l" fontAlgn="b"/>
                      <a:r>
                        <a:rPr lang="en-US" sz="1200" b="0" i="0" u="none" strike="noStrike">
                          <a:solidFill>
                            <a:srgbClr val="000000"/>
                          </a:solidFill>
                          <a:effectLst/>
                          <a:latin typeface="Calibri"/>
                        </a:rPr>
                        <a:t>sexM</a:t>
                      </a:r>
                    </a:p>
                  </a:txBody>
                  <a:tcPr marL="12700" marR="12700" marT="12700" marB="0" anchor="b"/>
                </a:tc>
                <a:tc>
                  <a:txBody>
                    <a:bodyPr/>
                    <a:lstStyle/>
                    <a:p>
                      <a:pPr algn="l" fontAlgn="b"/>
                      <a:r>
                        <a:rPr lang="en-US" sz="1200" u="none" strike="noStrike" dirty="0">
                          <a:effectLst/>
                        </a:rPr>
                        <a:t>-2.19 (2.2)</a:t>
                      </a:r>
                      <a:endParaRPr lang="en-US" sz="1200" b="0" i="0" u="none" strike="noStrike" dirty="0">
                        <a:solidFill>
                          <a:srgbClr val="000000"/>
                        </a:solidFill>
                        <a:effectLst/>
                        <a:latin typeface="Calibri"/>
                      </a:endParaRPr>
                    </a:p>
                  </a:txBody>
                  <a:tcPr marL="12700" marR="12700" marT="12700" marB="0" anchor="b"/>
                </a:tc>
                <a:tc>
                  <a:txBody>
                    <a:bodyPr/>
                    <a:lstStyle/>
                    <a:p>
                      <a:pPr algn="l" fontAlgn="b"/>
                      <a:r>
                        <a:rPr lang="en-US" sz="1200" b="0" i="0" u="none" strike="noStrike" dirty="0">
                          <a:solidFill>
                            <a:srgbClr val="000000"/>
                          </a:solidFill>
                          <a:effectLst/>
                          <a:latin typeface="Calibri"/>
                        </a:rPr>
                        <a:t>-1.77 (1.93)</a:t>
                      </a:r>
                    </a:p>
                  </a:txBody>
                  <a:tcPr marL="12700" marR="12700" marT="12700" marB="0" anchor="b"/>
                </a:tc>
              </a:tr>
              <a:tr h="195580">
                <a:tc>
                  <a:txBody>
                    <a:bodyPr/>
                    <a:lstStyle/>
                    <a:p>
                      <a:pPr algn="l" fontAlgn="b"/>
                      <a:r>
                        <a:rPr lang="en-US" sz="1200" b="0" i="0" u="none" strike="noStrike">
                          <a:solidFill>
                            <a:srgbClr val="000000"/>
                          </a:solidFill>
                          <a:effectLst/>
                          <a:latin typeface="Calibri"/>
                        </a:rPr>
                        <a:t>dnov</a:t>
                      </a:r>
                    </a:p>
                  </a:txBody>
                  <a:tcPr marL="12700" marR="12700" marT="12700" marB="0" anchor="b"/>
                </a:tc>
                <a:tc>
                  <a:txBody>
                    <a:bodyPr/>
                    <a:lstStyle/>
                    <a:p>
                      <a:pPr algn="l" fontAlgn="b"/>
                      <a:r>
                        <a:rPr lang="en-US" sz="1200" u="none" strike="noStrike">
                          <a:effectLst/>
                        </a:rPr>
                        <a:t>0.5 (0.4)</a:t>
                      </a:r>
                      <a:endParaRPr lang="en-US" sz="1200" b="0" i="0" u="none" strike="noStrike">
                        <a:solidFill>
                          <a:srgbClr val="000000"/>
                        </a:solidFill>
                        <a:effectLst/>
                        <a:latin typeface="Calibri"/>
                      </a:endParaRPr>
                    </a:p>
                  </a:txBody>
                  <a:tcPr marL="12700" marR="12700" marT="12700" marB="0" anchor="b"/>
                </a:tc>
                <a:tc>
                  <a:txBody>
                    <a:bodyPr/>
                    <a:lstStyle/>
                    <a:p>
                      <a:pPr algn="l" fontAlgn="b"/>
                      <a:r>
                        <a:rPr lang="en-US" sz="1200" b="0" i="0" u="none" strike="noStrike" dirty="0" smtClean="0">
                          <a:solidFill>
                            <a:srgbClr val="000000"/>
                          </a:solidFill>
                          <a:effectLst/>
                          <a:latin typeface="Calibri"/>
                        </a:rPr>
                        <a:t>0.77 (0.46)•</a:t>
                      </a:r>
                      <a:endParaRPr lang="en-US" sz="1200" b="0" i="0" u="none" strike="noStrike" dirty="0">
                        <a:solidFill>
                          <a:srgbClr val="000000"/>
                        </a:solidFill>
                        <a:effectLst/>
                        <a:latin typeface="Calibri"/>
                      </a:endParaRPr>
                    </a:p>
                  </a:txBody>
                  <a:tcPr marL="12700" marR="12700" marT="12700" marB="0" anchor="b"/>
                </a:tc>
              </a:tr>
              <a:tr h="195580">
                <a:tc>
                  <a:txBody>
                    <a:bodyPr/>
                    <a:lstStyle/>
                    <a:p>
                      <a:pPr algn="l" fontAlgn="b"/>
                      <a:r>
                        <a:rPr lang="en-US" sz="1200" b="0" i="0" u="none" strike="noStrike">
                          <a:solidFill>
                            <a:srgbClr val="000000"/>
                          </a:solidFill>
                          <a:effectLst/>
                          <a:latin typeface="Calibri"/>
                        </a:rPr>
                        <a:t>ll</a:t>
                      </a:r>
                    </a:p>
                  </a:txBody>
                  <a:tcPr marL="12700" marR="12700" marT="12700" marB="0" anchor="b"/>
                </a:tc>
                <a:tc>
                  <a:txBody>
                    <a:bodyPr/>
                    <a:lstStyle/>
                    <a:p>
                      <a:pPr algn="l" fontAlgn="b"/>
                      <a:r>
                        <a:rPr lang="en-US" sz="1200" u="none" strike="noStrike">
                          <a:effectLst/>
                        </a:rPr>
                        <a:t>-0.04 (0.04)</a:t>
                      </a:r>
                      <a:endParaRPr lang="en-US" sz="1200" b="0" i="0" u="none" strike="noStrike">
                        <a:solidFill>
                          <a:srgbClr val="000000"/>
                        </a:solidFill>
                        <a:effectLst/>
                        <a:latin typeface="Calibri"/>
                      </a:endParaRPr>
                    </a:p>
                  </a:txBody>
                  <a:tcPr marL="12700" marR="12700" marT="12700" marB="0" anchor="b"/>
                </a:tc>
                <a:tc>
                  <a:txBody>
                    <a:bodyPr/>
                    <a:lstStyle/>
                    <a:p>
                      <a:pPr algn="l" fontAlgn="b"/>
                      <a:r>
                        <a:rPr lang="en-US" sz="1200" b="0" i="0" u="none" strike="noStrike" dirty="0">
                          <a:solidFill>
                            <a:srgbClr val="000000"/>
                          </a:solidFill>
                          <a:effectLst/>
                          <a:latin typeface="Calibri"/>
                        </a:rPr>
                        <a:t>-0.05 (0.03)</a:t>
                      </a:r>
                    </a:p>
                  </a:txBody>
                  <a:tcPr marL="12700" marR="12700" marT="12700" marB="0" anchor="b"/>
                </a:tc>
              </a:tr>
              <a:tr h="195580">
                <a:tc>
                  <a:txBody>
                    <a:bodyPr/>
                    <a:lstStyle/>
                    <a:p>
                      <a:pPr algn="l" fontAlgn="b"/>
                      <a:r>
                        <a:rPr lang="en-US" sz="1200" b="0" i="0" u="none" strike="noStrike">
                          <a:solidFill>
                            <a:srgbClr val="000000"/>
                          </a:solidFill>
                          <a:effectLst/>
                          <a:latin typeface="Calibri"/>
                        </a:rPr>
                        <a:t>ld</a:t>
                      </a:r>
                    </a:p>
                  </a:txBody>
                  <a:tcPr marL="12700" marR="12700" marT="12700" marB="0" anchor="b"/>
                </a:tc>
                <a:tc>
                  <a:txBody>
                    <a:bodyPr/>
                    <a:lstStyle/>
                    <a:p>
                      <a:pPr algn="l" fontAlgn="b"/>
                      <a:r>
                        <a:rPr lang="en-US" sz="1200" u="none" strike="noStrike">
                          <a:effectLst/>
                        </a:rPr>
                        <a:t>0.51 (0.45)</a:t>
                      </a:r>
                      <a:endParaRPr lang="en-US" sz="1200" b="0" i="0" u="none" strike="noStrike">
                        <a:solidFill>
                          <a:srgbClr val="000000"/>
                        </a:solidFill>
                        <a:effectLst/>
                        <a:latin typeface="Calibri"/>
                      </a:endParaRPr>
                    </a:p>
                  </a:txBody>
                  <a:tcPr marL="12700" marR="12700" marT="12700" marB="0" anchor="b"/>
                </a:tc>
                <a:tc>
                  <a:txBody>
                    <a:bodyPr/>
                    <a:lstStyle/>
                    <a:p>
                      <a:pPr algn="l" fontAlgn="b"/>
                      <a:r>
                        <a:rPr lang="en-US" sz="1200" b="0" i="0" u="none" strike="noStrike" dirty="0">
                          <a:solidFill>
                            <a:srgbClr val="000000"/>
                          </a:solidFill>
                          <a:effectLst/>
                          <a:latin typeface="Calibri"/>
                        </a:rPr>
                        <a:t>0.28 (0.35)</a:t>
                      </a:r>
                    </a:p>
                  </a:txBody>
                  <a:tcPr marL="12700" marR="12700" marT="12700" marB="0" anchor="b"/>
                </a:tc>
              </a:tr>
              <a:tr h="195580">
                <a:tc>
                  <a:txBody>
                    <a:bodyPr/>
                    <a:lstStyle/>
                    <a:p>
                      <a:pPr algn="l" fontAlgn="b"/>
                      <a:r>
                        <a:rPr lang="en-US" sz="1200" b="0" i="0" u="none" strike="noStrike">
                          <a:solidFill>
                            <a:srgbClr val="000000"/>
                          </a:solidFill>
                          <a:effectLst/>
                          <a:latin typeface="Calibri"/>
                        </a:rPr>
                        <a:t>dnun</a:t>
                      </a:r>
                    </a:p>
                  </a:txBody>
                  <a:tcPr marL="12700" marR="12700" marT="12700" marB="0" anchor="b"/>
                </a:tc>
                <a:tc>
                  <a:txBody>
                    <a:bodyPr/>
                    <a:lstStyle/>
                    <a:p>
                      <a:pPr algn="l" fontAlgn="b"/>
                      <a:r>
                        <a:rPr lang="en-US" sz="1200" u="none" strike="noStrike">
                          <a:effectLst/>
                        </a:rPr>
                        <a:t>0.18 (0.46)</a:t>
                      </a:r>
                      <a:endParaRPr lang="en-US" sz="1200" b="0" i="0" u="none" strike="noStrike">
                        <a:solidFill>
                          <a:srgbClr val="000000"/>
                        </a:solidFill>
                        <a:effectLst/>
                        <a:latin typeface="Calibri"/>
                      </a:endParaRPr>
                    </a:p>
                  </a:txBody>
                  <a:tcPr marL="12700" marR="12700" marT="12700" marB="0" anchor="b"/>
                </a:tc>
                <a:tc>
                  <a:txBody>
                    <a:bodyPr/>
                    <a:lstStyle/>
                    <a:p>
                      <a:pPr algn="l" fontAlgn="b"/>
                      <a:r>
                        <a:rPr lang="en-US" sz="1200" b="0" i="0" u="none" strike="noStrike" dirty="0">
                          <a:solidFill>
                            <a:srgbClr val="000000"/>
                          </a:solidFill>
                          <a:effectLst/>
                          <a:latin typeface="Calibri"/>
                        </a:rPr>
                        <a:t>0.81 (0.61)</a:t>
                      </a:r>
                    </a:p>
                  </a:txBody>
                  <a:tcPr marL="12700" marR="12700" marT="12700" marB="0" anchor="b"/>
                </a:tc>
              </a:tr>
              <a:tr h="195580">
                <a:tc>
                  <a:txBody>
                    <a:bodyPr/>
                    <a:lstStyle/>
                    <a:p>
                      <a:pPr algn="l" fontAlgn="b"/>
                      <a:r>
                        <a:rPr lang="en-US" sz="1200" b="0" i="0" u="none" strike="noStrike">
                          <a:solidFill>
                            <a:srgbClr val="000000"/>
                          </a:solidFill>
                          <a:effectLst/>
                          <a:latin typeface="Calibri"/>
                        </a:rPr>
                        <a:t>dbhov</a:t>
                      </a:r>
                    </a:p>
                  </a:txBody>
                  <a:tcPr marL="12700" marR="12700" marT="12700" marB="0" anchor="b"/>
                </a:tc>
                <a:tc>
                  <a:txBody>
                    <a:bodyPr/>
                    <a:lstStyle/>
                    <a:p>
                      <a:pPr algn="l" fontAlgn="b"/>
                      <a:r>
                        <a:rPr lang="en-US" sz="1200" u="none" strike="noStrike">
                          <a:effectLst/>
                        </a:rPr>
                        <a:t>0.01 (0.03)</a:t>
                      </a:r>
                      <a:endParaRPr lang="en-US" sz="1200" b="0" i="0" u="none" strike="noStrike">
                        <a:solidFill>
                          <a:srgbClr val="000000"/>
                        </a:solidFill>
                        <a:effectLst/>
                        <a:latin typeface="Calibri"/>
                      </a:endParaRPr>
                    </a:p>
                  </a:txBody>
                  <a:tcPr marL="12700" marR="12700" marT="12700" marB="0" anchor="b"/>
                </a:tc>
                <a:tc>
                  <a:txBody>
                    <a:bodyPr/>
                    <a:lstStyle/>
                    <a:p>
                      <a:pPr algn="l" fontAlgn="b"/>
                      <a:r>
                        <a:rPr lang="en-US" sz="1200" b="0" i="0" u="none" strike="noStrike" dirty="0">
                          <a:solidFill>
                            <a:srgbClr val="000000"/>
                          </a:solidFill>
                          <a:effectLst/>
                          <a:latin typeface="Calibri"/>
                        </a:rPr>
                        <a:t>0 (0.03)</a:t>
                      </a:r>
                    </a:p>
                  </a:txBody>
                  <a:tcPr marL="12700" marR="12700" marT="12700" marB="0" anchor="b"/>
                </a:tc>
              </a:tr>
              <a:tr h="195580">
                <a:tc>
                  <a:txBody>
                    <a:bodyPr/>
                    <a:lstStyle/>
                    <a:p>
                      <a:pPr algn="l" fontAlgn="b"/>
                      <a:r>
                        <a:rPr lang="en-US" sz="1200" b="0" i="0" u="none" strike="noStrike">
                          <a:solidFill>
                            <a:srgbClr val="000000"/>
                          </a:solidFill>
                          <a:effectLst/>
                          <a:latin typeface="Calibri"/>
                        </a:rPr>
                        <a:t>wsd</a:t>
                      </a:r>
                    </a:p>
                  </a:txBody>
                  <a:tcPr marL="12700" marR="12700" marT="12700" marB="0" anchor="b"/>
                </a:tc>
                <a:tc>
                  <a:txBody>
                    <a:bodyPr/>
                    <a:lstStyle/>
                    <a:p>
                      <a:pPr algn="l" fontAlgn="b"/>
                      <a:r>
                        <a:rPr lang="en-US" sz="1200" u="none" strike="noStrike">
                          <a:effectLst/>
                        </a:rPr>
                        <a:t>0.2 (0.51)</a:t>
                      </a:r>
                      <a:endParaRPr lang="en-US" sz="1200" b="0" i="0" u="none" strike="noStrike">
                        <a:solidFill>
                          <a:srgbClr val="000000"/>
                        </a:solidFill>
                        <a:effectLst/>
                        <a:latin typeface="Calibri"/>
                      </a:endParaRPr>
                    </a:p>
                  </a:txBody>
                  <a:tcPr marL="12700" marR="12700" marT="12700" marB="0" anchor="b"/>
                </a:tc>
                <a:tc>
                  <a:txBody>
                    <a:bodyPr/>
                    <a:lstStyle/>
                    <a:p>
                      <a:pPr algn="l" fontAlgn="b"/>
                      <a:r>
                        <a:rPr lang="en-US" sz="1200" b="0" i="0" u="none" strike="noStrike" dirty="0">
                          <a:solidFill>
                            <a:srgbClr val="000000"/>
                          </a:solidFill>
                          <a:effectLst/>
                          <a:latin typeface="Calibri"/>
                        </a:rPr>
                        <a:t>0.96 (0.54</a:t>
                      </a:r>
                      <a:r>
                        <a:rPr lang="en-US" sz="1200" b="0" i="0" u="none" strike="noStrike" dirty="0" smtClean="0">
                          <a:solidFill>
                            <a:srgbClr val="000000"/>
                          </a:solidFill>
                          <a:effectLst/>
                          <a:latin typeface="Calibri"/>
                        </a:rPr>
                        <a:t>)•</a:t>
                      </a:r>
                      <a:endParaRPr lang="en-US" sz="1200" b="0" i="0" u="none" strike="noStrike" dirty="0">
                        <a:solidFill>
                          <a:srgbClr val="000000"/>
                        </a:solidFill>
                        <a:effectLst/>
                        <a:latin typeface="Calibri"/>
                      </a:endParaRPr>
                    </a:p>
                  </a:txBody>
                  <a:tcPr marL="12700" marR="12700" marT="12700" marB="0" anchor="b"/>
                </a:tc>
              </a:tr>
              <a:tr h="195580">
                <a:tc>
                  <a:txBody>
                    <a:bodyPr/>
                    <a:lstStyle/>
                    <a:p>
                      <a:pPr algn="l" fontAlgn="b"/>
                      <a:r>
                        <a:rPr lang="en-US" sz="1200" b="0" i="0" u="none" strike="noStrike" dirty="0" err="1">
                          <a:solidFill>
                            <a:srgbClr val="000000"/>
                          </a:solidFill>
                          <a:effectLst/>
                          <a:latin typeface="Calibri"/>
                        </a:rPr>
                        <a:t>tv</a:t>
                      </a:r>
                      <a:endParaRPr lang="en-US" sz="1200" b="0" i="0" u="none" strike="noStrike" dirty="0">
                        <a:solidFill>
                          <a:srgbClr val="000000"/>
                        </a:solidFill>
                        <a:effectLst/>
                        <a:latin typeface="Calibri"/>
                      </a:endParaRPr>
                    </a:p>
                  </a:txBody>
                  <a:tcPr marL="12700" marR="12700" marT="12700" marB="0" anchor="b"/>
                </a:tc>
                <a:tc>
                  <a:txBody>
                    <a:bodyPr/>
                    <a:lstStyle/>
                    <a:p>
                      <a:pPr algn="l" fontAlgn="b"/>
                      <a:r>
                        <a:rPr lang="en-US" sz="1200" u="none" strike="noStrike">
                          <a:effectLst/>
                        </a:rPr>
                        <a:t>0.05 (0.04)</a:t>
                      </a:r>
                      <a:endParaRPr lang="en-US" sz="1200" b="0" i="0" u="none" strike="noStrike">
                        <a:solidFill>
                          <a:srgbClr val="000000"/>
                        </a:solidFill>
                        <a:effectLst/>
                        <a:latin typeface="Calibri"/>
                      </a:endParaRPr>
                    </a:p>
                  </a:txBody>
                  <a:tcPr marL="12700" marR="12700" marT="12700" marB="0" anchor="b"/>
                </a:tc>
                <a:tc>
                  <a:txBody>
                    <a:bodyPr/>
                    <a:lstStyle/>
                    <a:p>
                      <a:pPr algn="l" fontAlgn="b"/>
                      <a:r>
                        <a:rPr lang="en-US" sz="1200" b="0" i="0" u="none" strike="noStrike" dirty="0">
                          <a:solidFill>
                            <a:srgbClr val="000000"/>
                          </a:solidFill>
                          <a:effectLst/>
                          <a:latin typeface="Calibri"/>
                        </a:rPr>
                        <a:t>0.03 (0.03)</a:t>
                      </a:r>
                    </a:p>
                  </a:txBody>
                  <a:tcPr marL="12700" marR="12700" marT="12700" marB="0" anchor="b"/>
                </a:tc>
              </a:tr>
            </a:tbl>
          </a:graphicData>
        </a:graphic>
      </p:graphicFrame>
      <p:sp>
        <p:nvSpPr>
          <p:cNvPr id="5" name="TextBox 4"/>
          <p:cNvSpPr txBox="1"/>
          <p:nvPr/>
        </p:nvSpPr>
        <p:spPr>
          <a:xfrm>
            <a:off x="372366" y="5089299"/>
            <a:ext cx="2464958" cy="523220"/>
          </a:xfrm>
          <a:prstGeom prst="rect">
            <a:avLst/>
          </a:prstGeom>
          <a:noFill/>
        </p:spPr>
        <p:txBody>
          <a:bodyPr wrap="none" rtlCol="0">
            <a:spAutoFit/>
          </a:bodyPr>
          <a:lstStyle/>
          <a:p>
            <a:r>
              <a:rPr lang="en-US" sz="1400" dirty="0" smtClean="0"/>
              <a:t>Autoregressive</a:t>
            </a:r>
          </a:p>
          <a:p>
            <a:r>
              <a:rPr lang="en-US" sz="1400" dirty="0" smtClean="0"/>
              <a:t>AR1 Correlation  α = 0.36</a:t>
            </a:r>
            <a:r>
              <a:rPr lang="en-US" sz="1400" baseline="30000" dirty="0"/>
              <a:t> </a:t>
            </a:r>
            <a:r>
              <a:rPr lang="en-US" sz="1400" dirty="0" smtClean="0"/>
              <a:t>(0.04)</a:t>
            </a:r>
            <a:endParaRPr lang="en-US" sz="1400" dirty="0"/>
          </a:p>
        </p:txBody>
      </p:sp>
      <p:sp>
        <p:nvSpPr>
          <p:cNvPr id="8" name="TextBox 7"/>
          <p:cNvSpPr txBox="1"/>
          <p:nvPr/>
        </p:nvSpPr>
        <p:spPr>
          <a:xfrm>
            <a:off x="372366" y="2650436"/>
            <a:ext cx="2606490" cy="646331"/>
          </a:xfrm>
          <a:prstGeom prst="rect">
            <a:avLst/>
          </a:prstGeom>
          <a:noFill/>
        </p:spPr>
        <p:txBody>
          <a:bodyPr wrap="none" rtlCol="0">
            <a:spAutoFit/>
          </a:bodyPr>
          <a:lstStyle/>
          <a:p>
            <a:r>
              <a:rPr lang="en-US" dirty="0" smtClean="0">
                <a:solidFill>
                  <a:srgbClr val="0000FF"/>
                </a:solidFill>
              </a:rPr>
              <a:t>Correct </a:t>
            </a:r>
          </a:p>
          <a:p>
            <a:r>
              <a:rPr lang="en-US" dirty="0" smtClean="0"/>
              <a:t>within-subject correlation</a:t>
            </a:r>
            <a:endParaRPr lang="en-US" dirty="0"/>
          </a:p>
        </p:txBody>
      </p:sp>
      <p:sp>
        <p:nvSpPr>
          <p:cNvPr id="9" name="TextBox 8"/>
          <p:cNvSpPr txBox="1"/>
          <p:nvPr/>
        </p:nvSpPr>
        <p:spPr>
          <a:xfrm>
            <a:off x="6579149" y="2689928"/>
            <a:ext cx="2606490" cy="646331"/>
          </a:xfrm>
          <a:prstGeom prst="rect">
            <a:avLst/>
          </a:prstGeom>
          <a:noFill/>
        </p:spPr>
        <p:txBody>
          <a:bodyPr wrap="none" rtlCol="0">
            <a:spAutoFit/>
          </a:bodyPr>
          <a:lstStyle/>
          <a:p>
            <a:r>
              <a:rPr lang="en-US" dirty="0" smtClean="0">
                <a:solidFill>
                  <a:srgbClr val="FF0000"/>
                </a:solidFill>
              </a:rPr>
              <a:t>Incorrect</a:t>
            </a:r>
          </a:p>
          <a:p>
            <a:r>
              <a:rPr lang="en-US" dirty="0" smtClean="0"/>
              <a:t>within-subject correlation</a:t>
            </a:r>
            <a:endParaRPr lang="en-US" dirty="0"/>
          </a:p>
        </p:txBody>
      </p:sp>
      <p:sp>
        <p:nvSpPr>
          <p:cNvPr id="10" name="TextBox 9"/>
          <p:cNvSpPr txBox="1"/>
          <p:nvPr/>
        </p:nvSpPr>
        <p:spPr>
          <a:xfrm>
            <a:off x="6720992" y="5345668"/>
            <a:ext cx="2464647" cy="369332"/>
          </a:xfrm>
          <a:prstGeom prst="rect">
            <a:avLst/>
          </a:prstGeom>
          <a:noFill/>
        </p:spPr>
        <p:txBody>
          <a:bodyPr wrap="square" rtlCol="0">
            <a:spAutoFit/>
          </a:bodyPr>
          <a:lstStyle/>
          <a:p>
            <a:r>
              <a:rPr lang="en-US" dirty="0" smtClean="0">
                <a:latin typeface="Monaco"/>
                <a:cs typeface="Monaco"/>
              </a:rPr>
              <a:t>R: </a:t>
            </a:r>
            <a:r>
              <a:rPr lang="en-US" dirty="0" err="1" smtClean="0">
                <a:latin typeface="Monaco"/>
                <a:cs typeface="Monaco"/>
              </a:rPr>
              <a:t>geepack</a:t>
            </a:r>
            <a:r>
              <a:rPr lang="en-US" dirty="0" smtClean="0">
                <a:latin typeface="Monaco"/>
                <a:cs typeface="Monaco"/>
              </a:rPr>
              <a:t>; MASS</a:t>
            </a:r>
            <a:endParaRPr lang="en-US" dirty="0">
              <a:latin typeface="Monaco"/>
              <a:cs typeface="Monaco"/>
            </a:endParaRPr>
          </a:p>
        </p:txBody>
      </p:sp>
      <p:sp>
        <p:nvSpPr>
          <p:cNvPr id="3" name="TextBox 2"/>
          <p:cNvSpPr txBox="1"/>
          <p:nvPr/>
        </p:nvSpPr>
        <p:spPr>
          <a:xfrm>
            <a:off x="324902" y="334729"/>
            <a:ext cx="2264462" cy="923330"/>
          </a:xfrm>
          <a:prstGeom prst="rect">
            <a:avLst/>
          </a:prstGeom>
          <a:noFill/>
        </p:spPr>
        <p:txBody>
          <a:bodyPr wrap="square" rtlCol="0">
            <a:spAutoFit/>
          </a:bodyPr>
          <a:lstStyle/>
          <a:p>
            <a:r>
              <a:rPr lang="en-US" dirty="0" smtClean="0"/>
              <a:t>Individuals: 21</a:t>
            </a:r>
          </a:p>
          <a:p>
            <a:r>
              <a:rPr lang="en-US" dirty="0" smtClean="0"/>
              <a:t>Family: Gaussian</a:t>
            </a:r>
          </a:p>
          <a:p>
            <a:r>
              <a:rPr lang="en-US" dirty="0" smtClean="0"/>
              <a:t>Link: identity</a:t>
            </a:r>
          </a:p>
        </p:txBody>
      </p:sp>
    </p:spTree>
    <p:extLst>
      <p:ext uri="{BB962C8B-B14F-4D97-AF65-F5344CB8AC3E}">
        <p14:creationId xmlns:p14="http://schemas.microsoft.com/office/powerpoint/2010/main" val="16558710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875" y="-48102"/>
            <a:ext cx="8229600" cy="952500"/>
          </a:xfrm>
        </p:spPr>
        <p:txBody>
          <a:bodyPr/>
          <a:lstStyle/>
          <a:p>
            <a:r>
              <a:rPr lang="en-US" dirty="0" smtClean="0"/>
              <a:t>Simplified model</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88245433"/>
              </p:ext>
            </p:extLst>
          </p:nvPr>
        </p:nvGraphicFramePr>
        <p:xfrm>
          <a:off x="2581511" y="784184"/>
          <a:ext cx="3997640" cy="2532049"/>
        </p:xfrm>
        <a:graphic>
          <a:graphicData uri="http://schemas.openxmlformats.org/drawingml/2006/table">
            <a:tbl>
              <a:tblPr firstRow="1" bandRow="1">
                <a:tableStyleId>{9D7B26C5-4107-4FEC-AEDC-1716B250A1EF}</a:tableStyleId>
              </a:tblPr>
              <a:tblGrid>
                <a:gridCol w="1490927"/>
                <a:gridCol w="1256243"/>
                <a:gridCol w="1250470"/>
              </a:tblGrid>
              <a:tr h="370840">
                <a:tc rowSpan="2">
                  <a:txBody>
                    <a:bodyPr/>
                    <a:lstStyle/>
                    <a:p>
                      <a:r>
                        <a:rPr lang="en-US" sz="1800" dirty="0" smtClean="0">
                          <a:solidFill>
                            <a:schemeClr val="tx1"/>
                          </a:solidFill>
                        </a:rPr>
                        <a:t>Coefficients</a:t>
                      </a:r>
                      <a:endParaRPr lang="en-US" sz="1800" dirty="0">
                        <a:solidFill>
                          <a:schemeClr val="tx1"/>
                        </a:solidFill>
                      </a:endParaRPr>
                    </a:p>
                  </a:txBody>
                  <a:tcPr>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β(SE)</a:t>
                      </a:r>
                      <a:endParaRPr lang="en-US" sz="1800" dirty="0">
                        <a:solidFill>
                          <a:schemeClr val="tx1"/>
                        </a:solidFill>
                      </a:endParaRPr>
                    </a:p>
                  </a:txBody>
                  <a:tcP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en-US" sz="1600" dirty="0"/>
                    </a:p>
                  </a:txBody>
                  <a:tcPr/>
                </a:tc>
              </a:tr>
              <a:tr h="400989">
                <a:tc vMerge="1">
                  <a:txBody>
                    <a:bodyPr/>
                    <a:lstStyle/>
                    <a:p>
                      <a:endParaRPr lang="en-US" sz="1600" dirty="0"/>
                    </a:p>
                  </a:txBody>
                  <a:tcPr/>
                </a:tc>
                <a:tc>
                  <a:txBody>
                    <a:bodyPr/>
                    <a:lstStyle/>
                    <a:p>
                      <a:r>
                        <a:rPr lang="en-US" sz="1800" dirty="0" smtClean="0">
                          <a:solidFill>
                            <a:schemeClr val="tx1"/>
                          </a:solidFill>
                        </a:rPr>
                        <a:t>GEE</a:t>
                      </a:r>
                      <a:endParaRPr lang="en-US" sz="1800" dirty="0">
                        <a:solidFill>
                          <a:schemeClr val="tx1"/>
                        </a:solidFill>
                      </a:endParaRPr>
                    </a:p>
                  </a:txBody>
                  <a:tcPr>
                    <a:lnL w="12700" cmpd="sng">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smtClean="0">
                          <a:solidFill>
                            <a:schemeClr val="tx1"/>
                          </a:solidFill>
                        </a:rPr>
                        <a:t>GLMM</a:t>
                      </a:r>
                      <a:endParaRPr lang="en-US" sz="1800" dirty="0">
                        <a:solidFill>
                          <a:schemeClr val="tx1"/>
                        </a:solidFill>
                      </a:endParaRPr>
                    </a:p>
                  </a:txBody>
                  <a:tcPr>
                    <a:lnL>
                      <a:noFill/>
                    </a:lnL>
                    <a:lnR>
                      <a:noFill/>
                    </a:lnR>
                    <a:lnT w="12700" cmpd="sng">
                      <a:noFill/>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495300">
                <a:tc>
                  <a:txBody>
                    <a:bodyPr/>
                    <a:lstStyle/>
                    <a:p>
                      <a:pPr algn="l" fontAlgn="b"/>
                      <a:r>
                        <a:rPr lang="en-US" sz="1600" b="0" i="0" u="none" strike="noStrike" dirty="0">
                          <a:solidFill>
                            <a:srgbClr val="000000"/>
                          </a:solidFill>
                          <a:effectLst/>
                          <a:latin typeface="Calibri"/>
                        </a:rPr>
                        <a:t>dnl_1</a:t>
                      </a:r>
                    </a:p>
                  </a:txBody>
                  <a:tcPr marL="12700" marR="12700" marT="12700" marB="0" anchor="b">
                    <a:lnT w="12700" cap="flat" cmpd="sng" algn="ctr">
                      <a:solidFill>
                        <a:scrgbClr r="0" g="0" b="0"/>
                      </a:solidFill>
                      <a:prstDash val="solid"/>
                      <a:round/>
                      <a:headEnd type="none" w="med" len="med"/>
                      <a:tailEnd type="none" w="med" len="med"/>
                    </a:lnT>
                  </a:tcPr>
                </a:tc>
                <a:tc>
                  <a:txBody>
                    <a:bodyPr/>
                    <a:lstStyle/>
                    <a:p>
                      <a:pPr algn="l" fontAlgn="b"/>
                      <a:r>
                        <a:rPr lang="en-US" sz="1600" b="0" i="0" u="none" strike="noStrike" dirty="0">
                          <a:solidFill>
                            <a:srgbClr val="000000"/>
                          </a:solidFill>
                          <a:effectLst/>
                          <a:latin typeface="Calibri"/>
                        </a:rPr>
                        <a:t>-3.41 (1.05</a:t>
                      </a:r>
                      <a:r>
                        <a:rPr lang="en-US" sz="1600" b="0" i="0" u="none" strike="noStrike" dirty="0" smtClean="0">
                          <a:solidFill>
                            <a:srgbClr val="000000"/>
                          </a:solidFill>
                          <a:effectLst/>
                          <a:latin typeface="Calibri"/>
                        </a:rPr>
                        <a:t>)*</a:t>
                      </a:r>
                      <a:endParaRPr lang="en-US" sz="1600" b="0" i="0" u="none" strike="noStrike" dirty="0">
                        <a:solidFill>
                          <a:srgbClr val="000000"/>
                        </a:solidFill>
                        <a:effectLst/>
                        <a:latin typeface="Calibri"/>
                      </a:endParaRPr>
                    </a:p>
                  </a:txBody>
                  <a:tcPr marL="12700" marR="12700" marT="12700" marB="0" anchor="b">
                    <a:lnT w="12700" cap="flat" cmpd="sng" algn="ctr">
                      <a:solidFill>
                        <a:scrgbClr r="0" g="0" b="0"/>
                      </a:solidFill>
                      <a:prstDash val="solid"/>
                      <a:round/>
                      <a:headEnd type="none" w="med" len="med"/>
                      <a:tailEnd type="none" w="med" len="med"/>
                    </a:lnT>
                  </a:tcPr>
                </a:tc>
                <a:tc>
                  <a:txBody>
                    <a:bodyPr/>
                    <a:lstStyle/>
                    <a:p>
                      <a:pPr algn="l" fontAlgn="b"/>
                      <a:r>
                        <a:rPr lang="en-US" sz="1600" b="0" i="0" u="none" strike="noStrike" dirty="0">
                          <a:solidFill>
                            <a:srgbClr val="000000"/>
                          </a:solidFill>
                          <a:effectLst/>
                          <a:latin typeface="Calibri"/>
                        </a:rPr>
                        <a:t>-3.66 (0.92</a:t>
                      </a:r>
                      <a:r>
                        <a:rPr lang="en-US" sz="1600" b="0" i="0" u="none" strike="noStrike" dirty="0" smtClean="0">
                          <a:solidFill>
                            <a:srgbClr val="000000"/>
                          </a:solidFill>
                          <a:effectLst/>
                          <a:latin typeface="Calibri"/>
                        </a:rPr>
                        <a:t>)*</a:t>
                      </a:r>
                      <a:endParaRPr lang="en-US" sz="1600" b="0" i="0" u="none" strike="noStrike" dirty="0">
                        <a:solidFill>
                          <a:srgbClr val="000000"/>
                        </a:solidFill>
                        <a:effectLst/>
                        <a:latin typeface="Calibri"/>
                      </a:endParaRPr>
                    </a:p>
                  </a:txBody>
                  <a:tcPr marL="12700" marR="12700" marT="12700" marB="0" anchor="b">
                    <a:lnT w="12700" cap="flat" cmpd="sng" algn="ctr">
                      <a:solidFill>
                        <a:scrgbClr r="0" g="0" b="0"/>
                      </a:solidFill>
                      <a:prstDash val="solid"/>
                      <a:round/>
                      <a:headEnd type="none" w="med" len="med"/>
                      <a:tailEnd type="none" w="med" len="med"/>
                    </a:lnT>
                  </a:tcPr>
                </a:tc>
              </a:tr>
              <a:tr h="495300">
                <a:tc>
                  <a:txBody>
                    <a:bodyPr/>
                    <a:lstStyle/>
                    <a:p>
                      <a:pPr algn="l" fontAlgn="b"/>
                      <a:r>
                        <a:rPr lang="en-US" sz="1600" b="0" i="0" u="none" strike="noStrike">
                          <a:solidFill>
                            <a:srgbClr val="000000"/>
                          </a:solidFill>
                          <a:effectLst/>
                          <a:latin typeface="Calibri"/>
                        </a:rPr>
                        <a:t>c</a:t>
                      </a:r>
                    </a:p>
                  </a:txBody>
                  <a:tcPr marL="12700" marR="12700" marT="12700" marB="0" anchor="b"/>
                </a:tc>
                <a:tc>
                  <a:txBody>
                    <a:bodyPr/>
                    <a:lstStyle/>
                    <a:p>
                      <a:pPr algn="l" fontAlgn="b"/>
                      <a:r>
                        <a:rPr lang="en-US" sz="1600" b="0" i="0" u="none" strike="noStrike" dirty="0">
                          <a:solidFill>
                            <a:srgbClr val="000000"/>
                          </a:solidFill>
                          <a:effectLst/>
                          <a:latin typeface="Calibri"/>
                        </a:rPr>
                        <a:t>-0.09 (0.05</a:t>
                      </a:r>
                      <a:r>
                        <a:rPr lang="en-US" sz="1600" b="0" i="0" u="none" strike="noStrike" dirty="0" smtClean="0">
                          <a:solidFill>
                            <a:srgbClr val="000000"/>
                          </a:solidFill>
                          <a:effectLst/>
                          <a:latin typeface="Calibri"/>
                        </a:rPr>
                        <a:t>)•</a:t>
                      </a:r>
                      <a:endParaRPr lang="en-US" sz="1600" b="0" i="0" u="none" strike="noStrike" dirty="0">
                        <a:solidFill>
                          <a:srgbClr val="000000"/>
                        </a:solidFill>
                        <a:effectLst/>
                        <a:latin typeface="Calibri"/>
                      </a:endParaRPr>
                    </a:p>
                  </a:txBody>
                  <a:tcPr marL="12700" marR="12700" marT="12700" marB="0" anchor="b"/>
                </a:tc>
                <a:tc>
                  <a:txBody>
                    <a:bodyPr/>
                    <a:lstStyle/>
                    <a:p>
                      <a:pPr algn="l" fontAlgn="b"/>
                      <a:r>
                        <a:rPr lang="en-US" sz="1600" b="0" i="0" u="none" strike="noStrike" dirty="0">
                          <a:solidFill>
                            <a:srgbClr val="000000"/>
                          </a:solidFill>
                          <a:effectLst/>
                          <a:latin typeface="Calibri"/>
                        </a:rPr>
                        <a:t>-0.1 (0.04</a:t>
                      </a:r>
                      <a:r>
                        <a:rPr lang="en-US" sz="1600" b="0" i="0" u="none" strike="noStrike" dirty="0" smtClean="0">
                          <a:solidFill>
                            <a:srgbClr val="000000"/>
                          </a:solidFill>
                          <a:effectLst/>
                          <a:latin typeface="Calibri"/>
                        </a:rPr>
                        <a:t>)*</a:t>
                      </a:r>
                      <a:endParaRPr lang="en-US" sz="1600" b="0" i="0" u="none" strike="noStrike" dirty="0">
                        <a:solidFill>
                          <a:srgbClr val="000000"/>
                        </a:solidFill>
                        <a:effectLst/>
                        <a:latin typeface="Calibri"/>
                      </a:endParaRPr>
                    </a:p>
                  </a:txBody>
                  <a:tcPr marL="12700" marR="12700" marT="12700" marB="0" anchor="b"/>
                </a:tc>
              </a:tr>
              <a:tr h="256540">
                <a:tc>
                  <a:txBody>
                    <a:bodyPr/>
                    <a:lstStyle/>
                    <a:p>
                      <a:pPr algn="l" fontAlgn="b"/>
                      <a:r>
                        <a:rPr lang="en-US" sz="1600" b="0" i="0" u="none" strike="noStrike" dirty="0" smtClean="0">
                          <a:solidFill>
                            <a:srgbClr val="000000"/>
                          </a:solidFill>
                          <a:effectLst/>
                          <a:latin typeface="Calibri"/>
                        </a:rPr>
                        <a:t>log</a:t>
                      </a:r>
                      <a:endParaRPr lang="en-US" sz="1600" b="0" i="0" u="none" strike="noStrike" dirty="0">
                        <a:solidFill>
                          <a:srgbClr val="000000"/>
                        </a:solidFill>
                        <a:effectLst/>
                        <a:latin typeface="Calibri"/>
                      </a:endParaRPr>
                    </a:p>
                  </a:txBody>
                  <a:tcPr marL="12700" marR="12700" marT="12700" marB="0" anchor="b"/>
                </a:tc>
                <a:tc>
                  <a:txBody>
                    <a:bodyPr/>
                    <a:lstStyle/>
                    <a:p>
                      <a:pPr algn="l" fontAlgn="b"/>
                      <a:r>
                        <a:rPr lang="en-US" sz="1600" b="0" i="0" u="none" strike="noStrike" dirty="0">
                          <a:solidFill>
                            <a:srgbClr val="000000"/>
                          </a:solidFill>
                          <a:effectLst/>
                          <a:latin typeface="Calibri"/>
                        </a:rPr>
                        <a:t>3.08 (1.33</a:t>
                      </a:r>
                      <a:r>
                        <a:rPr lang="en-US" sz="1600" b="0" i="0" u="none" strike="noStrike" dirty="0" smtClean="0">
                          <a:solidFill>
                            <a:srgbClr val="000000"/>
                          </a:solidFill>
                          <a:effectLst/>
                          <a:latin typeface="Calibri"/>
                        </a:rPr>
                        <a:t>)*</a:t>
                      </a:r>
                      <a:endParaRPr lang="en-US" sz="1600" b="0" i="0" u="none" strike="noStrike" dirty="0">
                        <a:solidFill>
                          <a:srgbClr val="000000"/>
                        </a:solidFill>
                        <a:effectLst/>
                        <a:latin typeface="Calibri"/>
                      </a:endParaRPr>
                    </a:p>
                  </a:txBody>
                  <a:tcPr marL="12700" marR="12700" marT="12700" marB="0" anchor="b"/>
                </a:tc>
                <a:tc>
                  <a:txBody>
                    <a:bodyPr/>
                    <a:lstStyle/>
                    <a:p>
                      <a:pPr algn="l" fontAlgn="b"/>
                      <a:r>
                        <a:rPr lang="en-US" sz="1600" b="0" i="0" u="none" strike="noStrike" dirty="0">
                          <a:solidFill>
                            <a:srgbClr val="000000"/>
                          </a:solidFill>
                          <a:effectLst/>
                          <a:latin typeface="Calibri"/>
                        </a:rPr>
                        <a:t>2.26 (0.91</a:t>
                      </a:r>
                      <a:r>
                        <a:rPr lang="en-US" sz="1600" b="0" i="0" u="none" strike="noStrike" dirty="0" smtClean="0">
                          <a:solidFill>
                            <a:srgbClr val="000000"/>
                          </a:solidFill>
                          <a:effectLst/>
                          <a:latin typeface="Calibri"/>
                        </a:rPr>
                        <a:t>)*</a:t>
                      </a:r>
                      <a:endParaRPr lang="en-US" sz="1600" b="0" i="0" u="none" strike="noStrike" dirty="0">
                        <a:solidFill>
                          <a:srgbClr val="000000"/>
                        </a:solidFill>
                        <a:effectLst/>
                        <a:latin typeface="Calibri"/>
                      </a:endParaRPr>
                    </a:p>
                  </a:txBody>
                  <a:tcPr marL="12700" marR="12700" marT="12700" marB="0" anchor="b"/>
                </a:tc>
              </a:tr>
              <a:tr h="256540">
                <a:tc>
                  <a:txBody>
                    <a:bodyPr/>
                    <a:lstStyle/>
                    <a:p>
                      <a:pPr algn="l" fontAlgn="b"/>
                      <a:r>
                        <a:rPr lang="en-US" sz="1600" b="0" i="0" u="none" strike="noStrike">
                          <a:solidFill>
                            <a:srgbClr val="000000"/>
                          </a:solidFill>
                          <a:effectLst/>
                          <a:latin typeface="Calibri"/>
                        </a:rPr>
                        <a:t>dinl_1</a:t>
                      </a:r>
                    </a:p>
                  </a:txBody>
                  <a:tcPr marL="12700" marR="12700" marT="12700" marB="0" anchor="b"/>
                </a:tc>
                <a:tc>
                  <a:txBody>
                    <a:bodyPr/>
                    <a:lstStyle/>
                    <a:p>
                      <a:pPr algn="l" fontAlgn="b"/>
                      <a:r>
                        <a:rPr lang="en-US" sz="1600" b="0" i="0" u="none" strike="noStrike" dirty="0">
                          <a:solidFill>
                            <a:srgbClr val="000000"/>
                          </a:solidFill>
                          <a:effectLst/>
                          <a:latin typeface="Calibri"/>
                        </a:rPr>
                        <a:t>0.04 (0.05)</a:t>
                      </a:r>
                    </a:p>
                  </a:txBody>
                  <a:tcPr marL="12700" marR="12700" marT="12700" marB="0" anchor="b"/>
                </a:tc>
                <a:tc>
                  <a:txBody>
                    <a:bodyPr/>
                    <a:lstStyle/>
                    <a:p>
                      <a:pPr algn="l" fontAlgn="b"/>
                      <a:r>
                        <a:rPr lang="en-US" sz="1600" b="0" i="0" u="none" strike="noStrike" dirty="0">
                          <a:solidFill>
                            <a:srgbClr val="000000"/>
                          </a:solidFill>
                          <a:effectLst/>
                          <a:latin typeface="Calibri"/>
                        </a:rPr>
                        <a:t>0.09 (0.04</a:t>
                      </a:r>
                      <a:r>
                        <a:rPr lang="en-US" sz="1600" b="0" i="0" u="none" strike="noStrike" dirty="0" smtClean="0">
                          <a:solidFill>
                            <a:srgbClr val="000000"/>
                          </a:solidFill>
                          <a:effectLst/>
                          <a:latin typeface="Calibri"/>
                        </a:rPr>
                        <a:t>)*</a:t>
                      </a:r>
                      <a:endParaRPr lang="en-US" sz="1600" b="0" i="0" u="none" strike="noStrike" dirty="0">
                        <a:solidFill>
                          <a:srgbClr val="000000"/>
                        </a:solidFill>
                        <a:effectLst/>
                        <a:latin typeface="Calibri"/>
                      </a:endParaRPr>
                    </a:p>
                  </a:txBody>
                  <a:tcPr marL="12700" marR="12700" marT="12700" marB="0" anchor="b"/>
                </a:tc>
              </a:tr>
              <a:tr h="256540">
                <a:tc>
                  <a:txBody>
                    <a:bodyPr/>
                    <a:lstStyle/>
                    <a:p>
                      <a:pPr algn="l" fontAlgn="b"/>
                      <a:r>
                        <a:rPr lang="en-US" sz="1600" b="0" i="0" u="none" strike="noStrike" dirty="0">
                          <a:solidFill>
                            <a:srgbClr val="000000"/>
                          </a:solidFill>
                          <a:effectLst/>
                          <a:latin typeface="Calibri"/>
                        </a:rPr>
                        <a:t>DOY</a:t>
                      </a:r>
                    </a:p>
                  </a:txBody>
                  <a:tcPr marL="12700" marR="12700" marT="12700" marB="0" anchor="b"/>
                </a:tc>
                <a:tc>
                  <a:txBody>
                    <a:bodyPr/>
                    <a:lstStyle/>
                    <a:p>
                      <a:pPr algn="l" fontAlgn="b"/>
                      <a:r>
                        <a:rPr lang="en-US" sz="1600" b="0" i="0" u="none" strike="noStrike" dirty="0">
                          <a:solidFill>
                            <a:srgbClr val="000000"/>
                          </a:solidFill>
                          <a:effectLst/>
                          <a:latin typeface="Calibri"/>
                        </a:rPr>
                        <a:t>0.03 (0.02)</a:t>
                      </a:r>
                    </a:p>
                  </a:txBody>
                  <a:tcPr marL="12700" marR="12700" marT="12700" marB="0" anchor="b"/>
                </a:tc>
                <a:tc>
                  <a:txBody>
                    <a:bodyPr/>
                    <a:lstStyle/>
                    <a:p>
                      <a:pPr algn="l" fontAlgn="b"/>
                      <a:r>
                        <a:rPr lang="en-US" sz="1600" b="0" i="0" u="none" strike="noStrike" dirty="0">
                          <a:solidFill>
                            <a:srgbClr val="000000"/>
                          </a:solidFill>
                          <a:effectLst/>
                          <a:latin typeface="Calibri"/>
                        </a:rPr>
                        <a:t>0.03 (0.01</a:t>
                      </a:r>
                      <a:r>
                        <a:rPr lang="en-US" sz="1600" b="0" i="0" u="none" strike="noStrike" dirty="0" smtClean="0">
                          <a:solidFill>
                            <a:srgbClr val="000000"/>
                          </a:solidFill>
                          <a:effectLst/>
                          <a:latin typeface="Calibri"/>
                        </a:rPr>
                        <a:t>)*</a:t>
                      </a:r>
                      <a:endParaRPr lang="en-US" sz="1600" b="0" i="0" u="none" strike="noStrike" dirty="0">
                        <a:solidFill>
                          <a:srgbClr val="000000"/>
                        </a:solidFill>
                        <a:effectLst/>
                        <a:latin typeface="Calibri"/>
                      </a:endParaRPr>
                    </a:p>
                  </a:txBody>
                  <a:tcPr marL="12700" marR="12700" marT="12700" marB="0" anchor="b"/>
                </a:tc>
              </a:tr>
            </a:tbl>
          </a:graphicData>
        </a:graphic>
      </p:graphicFrame>
      <p:sp>
        <p:nvSpPr>
          <p:cNvPr id="5" name="TextBox 4"/>
          <p:cNvSpPr txBox="1"/>
          <p:nvPr/>
        </p:nvSpPr>
        <p:spPr>
          <a:xfrm>
            <a:off x="372366" y="5289375"/>
            <a:ext cx="2464958" cy="307777"/>
          </a:xfrm>
          <a:prstGeom prst="rect">
            <a:avLst/>
          </a:prstGeom>
          <a:noFill/>
        </p:spPr>
        <p:txBody>
          <a:bodyPr wrap="none" rtlCol="0">
            <a:spAutoFit/>
          </a:bodyPr>
          <a:lstStyle/>
          <a:p>
            <a:r>
              <a:rPr lang="en-US" sz="1400" dirty="0" smtClean="0"/>
              <a:t>AR1 Correlation  α = 0.41</a:t>
            </a:r>
            <a:r>
              <a:rPr lang="en-US" sz="1400" baseline="30000" dirty="0"/>
              <a:t> </a:t>
            </a:r>
            <a:r>
              <a:rPr lang="en-US" sz="1400" dirty="0" smtClean="0"/>
              <a:t>(0.04)</a:t>
            </a:r>
            <a:endParaRPr lang="en-US" sz="1400" dirty="0"/>
          </a:p>
        </p:txBody>
      </p:sp>
      <p:sp>
        <p:nvSpPr>
          <p:cNvPr id="8" name="TextBox 7"/>
          <p:cNvSpPr txBox="1"/>
          <p:nvPr/>
        </p:nvSpPr>
        <p:spPr>
          <a:xfrm>
            <a:off x="49260" y="2650436"/>
            <a:ext cx="2606490" cy="646331"/>
          </a:xfrm>
          <a:prstGeom prst="rect">
            <a:avLst/>
          </a:prstGeom>
          <a:noFill/>
        </p:spPr>
        <p:txBody>
          <a:bodyPr wrap="none" rtlCol="0">
            <a:spAutoFit/>
          </a:bodyPr>
          <a:lstStyle/>
          <a:p>
            <a:r>
              <a:rPr lang="en-US" dirty="0" smtClean="0">
                <a:solidFill>
                  <a:srgbClr val="0000FF"/>
                </a:solidFill>
              </a:rPr>
              <a:t>Correct </a:t>
            </a:r>
          </a:p>
          <a:p>
            <a:r>
              <a:rPr lang="en-US" dirty="0" smtClean="0"/>
              <a:t>within-subject correlation</a:t>
            </a:r>
            <a:endParaRPr lang="en-US" dirty="0"/>
          </a:p>
        </p:txBody>
      </p:sp>
      <p:sp>
        <p:nvSpPr>
          <p:cNvPr id="9" name="TextBox 8"/>
          <p:cNvSpPr txBox="1"/>
          <p:nvPr/>
        </p:nvSpPr>
        <p:spPr>
          <a:xfrm>
            <a:off x="6750903" y="2392903"/>
            <a:ext cx="2393097" cy="923330"/>
          </a:xfrm>
          <a:prstGeom prst="rect">
            <a:avLst/>
          </a:prstGeom>
          <a:noFill/>
        </p:spPr>
        <p:txBody>
          <a:bodyPr wrap="square" rtlCol="0">
            <a:spAutoFit/>
          </a:bodyPr>
          <a:lstStyle/>
          <a:p>
            <a:r>
              <a:rPr lang="en-US" dirty="0" smtClean="0">
                <a:solidFill>
                  <a:srgbClr val="FF0000"/>
                </a:solidFill>
              </a:rPr>
              <a:t>Incorrect</a:t>
            </a:r>
          </a:p>
          <a:p>
            <a:r>
              <a:rPr lang="en-US" dirty="0" smtClean="0"/>
              <a:t>within-subject correlation</a:t>
            </a:r>
            <a:endParaRPr lang="en-US" dirty="0"/>
          </a:p>
        </p:txBody>
      </p:sp>
    </p:spTree>
    <p:extLst>
      <p:ext uri="{BB962C8B-B14F-4D97-AF65-F5344CB8AC3E}">
        <p14:creationId xmlns:p14="http://schemas.microsoft.com/office/powerpoint/2010/main" val="5903364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Model shows low predictive ability</a:t>
            </a:r>
            <a:endParaRPr lang="en-US" sz="2800" dirty="0"/>
          </a:p>
        </p:txBody>
      </p:sp>
      <p:pic>
        <p:nvPicPr>
          <p:cNvPr id="4" name="Picture 3" descr="Residual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80" y="1293092"/>
            <a:ext cx="3572145" cy="3197101"/>
          </a:xfrm>
          <a:prstGeom prst="rect">
            <a:avLst/>
          </a:prstGeom>
        </p:spPr>
      </p:pic>
      <p:pic>
        <p:nvPicPr>
          <p:cNvPr id="6" name="Picture 5" descr="UsePredicte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0866" y="1293092"/>
            <a:ext cx="4723134" cy="3197101"/>
          </a:xfrm>
          <a:prstGeom prst="rect">
            <a:avLst/>
          </a:prstGeom>
        </p:spPr>
      </p:pic>
    </p:spTree>
    <p:extLst>
      <p:ext uri="{BB962C8B-B14F-4D97-AF65-F5344CB8AC3E}">
        <p14:creationId xmlns:p14="http://schemas.microsoft.com/office/powerpoint/2010/main" val="15706267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smtClean="0"/>
              <a:t>Cross validation shows little decrease in error compared to null model</a:t>
            </a:r>
            <a:endParaRPr lang="en-US" sz="2800" dirty="0"/>
          </a:p>
        </p:txBody>
      </p:sp>
      <p:sp>
        <p:nvSpPr>
          <p:cNvPr id="8" name="Content Placeholder 7"/>
          <p:cNvSpPr>
            <a:spLocks noGrp="1"/>
          </p:cNvSpPr>
          <p:nvPr>
            <p:ph sz="half" idx="1"/>
          </p:nvPr>
        </p:nvSpPr>
        <p:spPr/>
        <p:txBody>
          <a:bodyPr>
            <a:normAutofit/>
          </a:bodyPr>
          <a:lstStyle/>
          <a:p>
            <a:r>
              <a:rPr lang="en-US" sz="2000" dirty="0" smtClean="0"/>
              <a:t>Null model mean square error </a:t>
            </a:r>
            <a:r>
              <a:rPr lang="en-US" sz="2000" dirty="0" smtClean="0">
                <a:solidFill>
                  <a:srgbClr val="FF0000"/>
                </a:solidFill>
              </a:rPr>
              <a:t>577</a:t>
            </a:r>
          </a:p>
          <a:p>
            <a:r>
              <a:rPr lang="en-US" sz="2000" dirty="0" smtClean="0"/>
              <a:t>Model mean square error:</a:t>
            </a:r>
          </a:p>
          <a:p>
            <a:pPr marL="0" indent="0">
              <a:buNone/>
            </a:pPr>
            <a:r>
              <a:rPr lang="en-US" sz="2000" dirty="0" smtClean="0"/>
              <a:t>      </a:t>
            </a:r>
            <a:r>
              <a:rPr lang="en-US" sz="2000" dirty="0" smtClean="0">
                <a:solidFill>
                  <a:srgbClr val="FF0000"/>
                </a:solidFill>
              </a:rPr>
              <a:t>564</a:t>
            </a:r>
          </a:p>
          <a:p>
            <a:pPr marL="0" indent="0">
              <a:buNone/>
            </a:pPr>
            <a:endParaRPr lang="en-US" sz="2000" dirty="0" smtClean="0"/>
          </a:p>
          <a:p>
            <a:r>
              <a:rPr lang="en-US" sz="2000" dirty="0" smtClean="0"/>
              <a:t>564/577 =  0.977</a:t>
            </a:r>
          </a:p>
          <a:p>
            <a:endParaRPr lang="en-US" sz="2000" dirty="0"/>
          </a:p>
          <a:p>
            <a:endParaRPr lang="en-US" sz="2000" dirty="0" smtClean="0"/>
          </a:p>
          <a:p>
            <a:pPr marL="0" indent="0">
              <a:buNone/>
            </a:pPr>
            <a:r>
              <a:rPr lang="en-US" sz="2000" dirty="0" smtClean="0"/>
              <a:t>Model does not perform much better than no habitat variables. </a:t>
            </a:r>
          </a:p>
          <a:p>
            <a:endParaRPr lang="en-US" sz="2000" dirty="0"/>
          </a:p>
        </p:txBody>
      </p:sp>
      <p:pic>
        <p:nvPicPr>
          <p:cNvPr id="9" name="Picture 8"/>
          <p:cNvPicPr>
            <a:picLocks noChangeAspect="1"/>
          </p:cNvPicPr>
          <p:nvPr/>
        </p:nvPicPr>
        <p:blipFill>
          <a:blip r:embed="rId3"/>
          <a:stretch>
            <a:fillRect/>
          </a:stretch>
        </p:blipFill>
        <p:spPr>
          <a:xfrm>
            <a:off x="4495800" y="2048193"/>
            <a:ext cx="4570845" cy="2276733"/>
          </a:xfrm>
          <a:prstGeom prst="rect">
            <a:avLst/>
          </a:prstGeom>
        </p:spPr>
      </p:pic>
    </p:spTree>
    <p:extLst>
      <p:ext uri="{BB962C8B-B14F-4D97-AF65-F5344CB8AC3E}">
        <p14:creationId xmlns:p14="http://schemas.microsoft.com/office/powerpoint/2010/main" val="11826091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Noisy data</a:t>
            </a:r>
            <a:endParaRPr lang="en-US" dirty="0"/>
          </a:p>
        </p:txBody>
      </p:sp>
      <p:pic>
        <p:nvPicPr>
          <p:cNvPr id="7" name="Picture 6" descr="UseVsCanop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5039" y="987648"/>
            <a:ext cx="4410398" cy="4072990"/>
          </a:xfrm>
          <a:prstGeom prst="rect">
            <a:avLst/>
          </a:prstGeom>
        </p:spPr>
      </p:pic>
      <p:pic>
        <p:nvPicPr>
          <p:cNvPr id="8" name="Picture 7" descr="UseVsDN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27" y="1181365"/>
            <a:ext cx="4200633" cy="3879273"/>
          </a:xfrm>
          <a:prstGeom prst="rect">
            <a:avLst/>
          </a:prstGeom>
        </p:spPr>
      </p:pic>
    </p:spTree>
    <p:extLst>
      <p:ext uri="{BB962C8B-B14F-4D97-AF65-F5344CB8AC3E}">
        <p14:creationId xmlns:p14="http://schemas.microsoft.com/office/powerpoint/2010/main" val="24206225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800" dirty="0" smtClean="0"/>
              <a:t>Modeling habitat use in Overton was not effective using habitat variables collected. </a:t>
            </a:r>
            <a:endParaRPr lang="en-US" sz="2800" dirty="0"/>
          </a:p>
        </p:txBody>
      </p:sp>
      <p:pic>
        <p:nvPicPr>
          <p:cNvPr id="4" name="Picture 3" descr="30481176714_c7bb9cb0c8_o.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38672" y="1766454"/>
            <a:ext cx="3948128" cy="2632364"/>
          </a:xfrm>
          <a:prstGeom prst="rect">
            <a:avLst/>
          </a:prstGeom>
        </p:spPr>
      </p:pic>
      <p:sp>
        <p:nvSpPr>
          <p:cNvPr id="5" name="TextBox 4"/>
          <p:cNvSpPr txBox="1"/>
          <p:nvPr/>
        </p:nvSpPr>
        <p:spPr>
          <a:xfrm>
            <a:off x="8093363" y="5299362"/>
            <a:ext cx="942398" cy="246221"/>
          </a:xfrm>
          <a:prstGeom prst="rect">
            <a:avLst/>
          </a:prstGeom>
          <a:noFill/>
        </p:spPr>
        <p:txBody>
          <a:bodyPr wrap="none" rtlCol="0">
            <a:spAutoFit/>
          </a:bodyPr>
          <a:lstStyle/>
          <a:p>
            <a:r>
              <a:rPr lang="en-US" sz="1000" dirty="0" smtClean="0"/>
              <a:t>M. McMasters</a:t>
            </a:r>
            <a:endParaRPr lang="en-US" sz="1000" dirty="0"/>
          </a:p>
        </p:txBody>
      </p:sp>
      <p:pic>
        <p:nvPicPr>
          <p:cNvPr id="7" name="Content Placeholder 6" descr="Screen Shot 2019-04-18 at 10.49.28 AM.png"/>
          <p:cNvPicPr>
            <a:picLocks noGrp="1" noChangeAspect="1"/>
          </p:cNvPicPr>
          <p:nvPr>
            <p:ph idx="1"/>
          </p:nvPr>
        </p:nvPicPr>
        <p:blipFill>
          <a:blip r:embed="rId3">
            <a:extLst>
              <a:ext uri="{28A0092B-C50C-407E-A947-70E740481C1C}">
                <a14:useLocalDpi xmlns:a14="http://schemas.microsoft.com/office/drawing/2010/main" val="0"/>
              </a:ext>
            </a:extLst>
          </a:blip>
          <a:srcRect l="1616" r="1616"/>
          <a:stretch>
            <a:fillRect/>
          </a:stretch>
        </p:blipFill>
        <p:spPr>
          <a:xfrm>
            <a:off x="145768" y="2126510"/>
            <a:ext cx="4474774" cy="2050795"/>
          </a:xfrm>
        </p:spPr>
      </p:pic>
    </p:spTree>
    <p:extLst>
      <p:ext uri="{BB962C8B-B14F-4D97-AF65-F5344CB8AC3E}">
        <p14:creationId xmlns:p14="http://schemas.microsoft.com/office/powerpoint/2010/main" val="30406245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G_7309.JPG"/>
          <p:cNvPicPr>
            <a:picLocks noChangeAspect="1"/>
          </p:cNvPicPr>
          <p:nvPr/>
        </p:nvPicPr>
        <p:blipFill>
          <a:blip r:embed="rId2" cstate="print">
            <a:alphaModFix amt="49000"/>
            <a:extLst>
              <a:ext uri="{28A0092B-C50C-407E-A947-70E740481C1C}">
                <a14:useLocalDpi xmlns:a14="http://schemas.microsoft.com/office/drawing/2010/main" val="0"/>
              </a:ext>
            </a:extLst>
          </a:blip>
          <a:stretch>
            <a:fillRect/>
          </a:stretch>
        </p:blipFill>
        <p:spPr>
          <a:xfrm>
            <a:off x="-47718" y="-300181"/>
            <a:ext cx="9175640" cy="6881733"/>
          </a:xfrm>
          <a:prstGeom prst="rect">
            <a:avLst/>
          </a:prstGeom>
        </p:spPr>
      </p:pic>
      <p:sp>
        <p:nvSpPr>
          <p:cNvPr id="3" name="Content Placeholder 2"/>
          <p:cNvSpPr>
            <a:spLocks noGrp="1"/>
          </p:cNvSpPr>
          <p:nvPr>
            <p:ph sz="half" idx="1"/>
          </p:nvPr>
        </p:nvSpPr>
        <p:spPr>
          <a:xfrm>
            <a:off x="275222" y="190318"/>
            <a:ext cx="4264880" cy="5524682"/>
          </a:xfrm>
        </p:spPr>
        <p:txBody>
          <a:bodyPr>
            <a:noAutofit/>
          </a:bodyPr>
          <a:lstStyle/>
          <a:p>
            <a:r>
              <a:rPr lang="en-US" sz="1100" b="1" dirty="0" smtClean="0"/>
              <a:t>Committee Members</a:t>
            </a:r>
          </a:p>
          <a:p>
            <a:pPr lvl="1"/>
            <a:r>
              <a:rPr lang="en-US" sz="1100" b="1" dirty="0" smtClean="0"/>
              <a:t>Drs. Steve Reichling </a:t>
            </a:r>
            <a:endParaRPr lang="en-US" sz="1100" b="1" dirty="0"/>
          </a:p>
          <a:p>
            <a:pPr lvl="1"/>
            <a:r>
              <a:rPr lang="en-US" sz="1100" b="1" dirty="0" smtClean="0"/>
              <a:t>Judy Cole</a:t>
            </a:r>
          </a:p>
          <a:p>
            <a:pPr lvl="1"/>
            <a:r>
              <a:rPr lang="en-US" sz="1100" b="1" dirty="0" smtClean="0"/>
              <a:t>Mike Kennedy</a:t>
            </a:r>
          </a:p>
          <a:p>
            <a:pPr lvl="1"/>
            <a:r>
              <a:rPr lang="en-US" sz="1100" b="1" dirty="0" smtClean="0"/>
              <a:t>Jennifer Mandel</a:t>
            </a:r>
          </a:p>
          <a:p>
            <a:pPr lvl="1"/>
            <a:r>
              <a:rPr lang="en-US" sz="1100" b="1" dirty="0" smtClean="0"/>
              <a:t>Matthew Parris</a:t>
            </a:r>
          </a:p>
          <a:p>
            <a:r>
              <a:rPr lang="en-US" sz="1100" b="1" dirty="0" smtClean="0"/>
              <a:t>Dr. Felicia Knightley, Senior Veterinarian, Memphis Zoo and vet staff</a:t>
            </a:r>
          </a:p>
          <a:p>
            <a:r>
              <a:rPr lang="en-US" sz="1100" b="1" dirty="0" smtClean="0"/>
              <a:t>Zoo staff</a:t>
            </a:r>
            <a:endParaRPr lang="en-US" sz="1100" b="1" dirty="0"/>
          </a:p>
          <a:p>
            <a:pPr lvl="1"/>
            <a:r>
              <a:rPr lang="en-US" sz="1100" b="1" dirty="0"/>
              <a:t>Chris Baker</a:t>
            </a:r>
          </a:p>
          <a:p>
            <a:pPr lvl="1"/>
            <a:r>
              <a:rPr lang="en-US" sz="1100" b="1" dirty="0"/>
              <a:t>Lauren </a:t>
            </a:r>
            <a:r>
              <a:rPr lang="en-US" sz="1100" b="1" dirty="0" err="1"/>
              <a:t>Caskey</a:t>
            </a:r>
            <a:r>
              <a:rPr lang="en-US" sz="1100" b="1" dirty="0"/>
              <a:t> </a:t>
            </a:r>
          </a:p>
          <a:p>
            <a:pPr lvl="1"/>
            <a:r>
              <a:rPr lang="en-US" sz="1100" b="1" dirty="0" err="1"/>
              <a:t>Dori</a:t>
            </a:r>
            <a:r>
              <a:rPr lang="en-US" sz="1100" b="1" dirty="0"/>
              <a:t> Colburn</a:t>
            </a:r>
          </a:p>
          <a:p>
            <a:pPr lvl="1"/>
            <a:r>
              <a:rPr lang="en-US" sz="1100" b="1" dirty="0"/>
              <a:t>Sara </a:t>
            </a:r>
            <a:r>
              <a:rPr lang="en-US" sz="1100" b="1" dirty="0" err="1"/>
              <a:t>Hasenstab</a:t>
            </a:r>
            <a:endParaRPr lang="en-US" sz="1100" b="1" dirty="0"/>
          </a:p>
          <a:p>
            <a:pPr lvl="1"/>
            <a:r>
              <a:rPr lang="en-US" sz="1100" b="1" dirty="0"/>
              <a:t>Kristin </a:t>
            </a:r>
            <a:r>
              <a:rPr lang="en-US" sz="1100" b="1" dirty="0" err="1"/>
              <a:t>Hinkson</a:t>
            </a:r>
            <a:r>
              <a:rPr lang="en-US" sz="1100" b="1" dirty="0"/>
              <a:t> </a:t>
            </a:r>
          </a:p>
          <a:p>
            <a:pPr lvl="1"/>
            <a:r>
              <a:rPr lang="en-US" sz="1100" b="1" dirty="0"/>
              <a:t>Katherine Jay</a:t>
            </a:r>
          </a:p>
          <a:p>
            <a:pPr lvl="1"/>
            <a:r>
              <a:rPr lang="en-US" sz="1100" b="1" dirty="0"/>
              <a:t>Deanna Lance</a:t>
            </a:r>
          </a:p>
          <a:p>
            <a:pPr lvl="1"/>
            <a:r>
              <a:rPr lang="en-US" sz="1100" b="1" dirty="0"/>
              <a:t>Amy </a:t>
            </a:r>
            <a:r>
              <a:rPr lang="en-US" sz="1100" b="1" dirty="0" err="1"/>
              <a:t>Misner</a:t>
            </a:r>
            <a:endParaRPr lang="en-US" sz="1100" b="1" dirty="0"/>
          </a:p>
          <a:p>
            <a:pPr lvl="1"/>
            <a:r>
              <a:rPr lang="en-US" sz="1100" b="1" dirty="0"/>
              <a:t>Beth Roberts</a:t>
            </a:r>
          </a:p>
          <a:p>
            <a:pPr lvl="1"/>
            <a:r>
              <a:rPr lang="en-US" sz="1100" b="1" dirty="0"/>
              <a:t>Bryan </a:t>
            </a:r>
            <a:r>
              <a:rPr lang="en-US" sz="1100" b="1" dirty="0" err="1"/>
              <a:t>Summerford</a:t>
            </a:r>
            <a:endParaRPr lang="en-US" sz="1100" b="1" dirty="0"/>
          </a:p>
          <a:p>
            <a:r>
              <a:rPr lang="en-US" sz="1100" b="1" dirty="0" smtClean="0"/>
              <a:t>Dr. Dale Bowman, U of M</a:t>
            </a:r>
          </a:p>
          <a:p>
            <a:r>
              <a:rPr lang="en-US" sz="1100" b="1" dirty="0" smtClean="0"/>
              <a:t>Dr. Sarah Boyle, Rhodes College</a:t>
            </a:r>
          </a:p>
          <a:p>
            <a:r>
              <a:rPr lang="en-US" sz="1100" b="1" dirty="0" smtClean="0"/>
              <a:t>Dr. </a:t>
            </a:r>
            <a:r>
              <a:rPr lang="en-US" sz="1100" b="1" dirty="0" err="1" smtClean="0"/>
              <a:t>Youngsang</a:t>
            </a:r>
            <a:r>
              <a:rPr lang="en-US" sz="1100" b="1" dirty="0" smtClean="0"/>
              <a:t> Kwon, U of M</a:t>
            </a:r>
          </a:p>
          <a:p>
            <a:endParaRPr lang="en-US" sz="1100" b="1" dirty="0" smtClean="0"/>
          </a:p>
        </p:txBody>
      </p:sp>
      <p:sp>
        <p:nvSpPr>
          <p:cNvPr id="4" name="Content Placeholder 3"/>
          <p:cNvSpPr>
            <a:spLocks noGrp="1"/>
          </p:cNvSpPr>
          <p:nvPr>
            <p:ph sz="half" idx="2"/>
          </p:nvPr>
        </p:nvSpPr>
        <p:spPr>
          <a:xfrm>
            <a:off x="4752463" y="221313"/>
            <a:ext cx="4038600" cy="4765740"/>
          </a:xfrm>
        </p:spPr>
        <p:txBody>
          <a:bodyPr>
            <a:normAutofit fontScale="92500" lnSpcReduction="10000"/>
          </a:bodyPr>
          <a:lstStyle/>
          <a:p>
            <a:r>
              <a:rPr lang="en-US" sz="1100" b="1" dirty="0" smtClean="0"/>
              <a:t>Undergraduate assistants</a:t>
            </a:r>
          </a:p>
          <a:p>
            <a:pPr lvl="1"/>
            <a:r>
              <a:rPr lang="en-US" sz="1100" b="1" dirty="0" err="1" smtClean="0"/>
              <a:t>Johneice</a:t>
            </a:r>
            <a:r>
              <a:rPr lang="en-US" sz="1100" b="1" dirty="0" smtClean="0"/>
              <a:t> Anderson</a:t>
            </a:r>
          </a:p>
          <a:p>
            <a:pPr lvl="1"/>
            <a:r>
              <a:rPr lang="en-US" sz="1100" b="1" dirty="0" smtClean="0"/>
              <a:t>Mike </a:t>
            </a:r>
            <a:r>
              <a:rPr lang="en-US" sz="1100" b="1" dirty="0" err="1" smtClean="0"/>
              <a:t>Ballou</a:t>
            </a:r>
            <a:endParaRPr lang="en-US" sz="1100" b="1" dirty="0" smtClean="0"/>
          </a:p>
          <a:p>
            <a:pPr lvl="1"/>
            <a:r>
              <a:rPr lang="en-US" sz="1100" b="1" dirty="0" smtClean="0"/>
              <a:t>Ashley </a:t>
            </a:r>
            <a:r>
              <a:rPr lang="en-US" sz="1100" b="1" dirty="0" err="1" smtClean="0"/>
              <a:t>Bruneau</a:t>
            </a:r>
            <a:endParaRPr lang="en-US" sz="1100" b="1" dirty="0" smtClean="0"/>
          </a:p>
          <a:p>
            <a:pPr lvl="1"/>
            <a:r>
              <a:rPr lang="en-US" sz="1100" b="1" dirty="0" smtClean="0"/>
              <a:t>Kyle </a:t>
            </a:r>
            <a:r>
              <a:rPr lang="en-US" sz="1100" b="1" dirty="0" err="1" smtClean="0"/>
              <a:t>Fioranelli</a:t>
            </a:r>
            <a:endParaRPr lang="en-US" sz="1100" b="1" dirty="0" smtClean="0"/>
          </a:p>
          <a:p>
            <a:pPr lvl="1"/>
            <a:r>
              <a:rPr lang="en-US" sz="1100" b="1" dirty="0" err="1" smtClean="0"/>
              <a:t>Vaden</a:t>
            </a:r>
            <a:r>
              <a:rPr lang="en-US" sz="1100" b="1" dirty="0" smtClean="0"/>
              <a:t> </a:t>
            </a:r>
            <a:r>
              <a:rPr lang="en-US" sz="1100" b="1" dirty="0" err="1" smtClean="0"/>
              <a:t>Fite</a:t>
            </a:r>
            <a:endParaRPr lang="en-US" sz="1100" b="1" dirty="0"/>
          </a:p>
          <a:p>
            <a:pPr lvl="1"/>
            <a:r>
              <a:rPr lang="en-US" sz="1100" b="1" dirty="0" err="1" smtClean="0"/>
              <a:t>Austyn</a:t>
            </a:r>
            <a:r>
              <a:rPr lang="en-US" sz="1100" b="1" dirty="0" smtClean="0"/>
              <a:t> Harriman</a:t>
            </a:r>
          </a:p>
          <a:p>
            <a:pPr lvl="1"/>
            <a:r>
              <a:rPr lang="en-US" sz="1100" b="1" dirty="0" smtClean="0"/>
              <a:t>Houston Haws</a:t>
            </a:r>
          </a:p>
          <a:p>
            <a:pPr lvl="1"/>
            <a:r>
              <a:rPr lang="en-US" sz="1100" b="1" dirty="0" smtClean="0"/>
              <a:t>Matthew Morrow</a:t>
            </a:r>
          </a:p>
          <a:p>
            <a:pPr lvl="1"/>
            <a:r>
              <a:rPr lang="en-US" sz="1100" b="1" dirty="0" smtClean="0"/>
              <a:t>Megan Mosier</a:t>
            </a:r>
          </a:p>
          <a:p>
            <a:pPr lvl="1"/>
            <a:r>
              <a:rPr lang="en-US" sz="1100" b="1" dirty="0"/>
              <a:t>Betsy </a:t>
            </a:r>
            <a:r>
              <a:rPr lang="en-US" sz="1100" b="1" dirty="0" err="1"/>
              <a:t>Minkler</a:t>
            </a:r>
            <a:endParaRPr lang="en-US" sz="1100" b="1" dirty="0"/>
          </a:p>
          <a:p>
            <a:pPr lvl="1"/>
            <a:r>
              <a:rPr lang="en-US" sz="1100" b="1" dirty="0" smtClean="0"/>
              <a:t>Allie Swanson</a:t>
            </a:r>
          </a:p>
          <a:p>
            <a:pPr lvl="1"/>
            <a:r>
              <a:rPr lang="en-US" sz="1100" b="1" dirty="0" smtClean="0"/>
              <a:t>Caleb Vickers</a:t>
            </a:r>
          </a:p>
          <a:p>
            <a:pPr lvl="1"/>
            <a:r>
              <a:rPr lang="en-US" sz="1100" b="1" dirty="0" smtClean="0"/>
              <a:t>Triton Watkins</a:t>
            </a:r>
          </a:p>
          <a:p>
            <a:pPr lvl="1"/>
            <a:r>
              <a:rPr lang="en-US" sz="1100" b="1" dirty="0" err="1" smtClean="0"/>
              <a:t>Arin</a:t>
            </a:r>
            <a:r>
              <a:rPr lang="en-US" sz="1100" b="1" dirty="0" smtClean="0"/>
              <a:t> </a:t>
            </a:r>
            <a:r>
              <a:rPr lang="en-US" sz="1100" b="1" dirty="0" err="1" smtClean="0"/>
              <a:t>Wildmann</a:t>
            </a:r>
            <a:endParaRPr lang="en-US" sz="1100" b="1" dirty="0" smtClean="0"/>
          </a:p>
          <a:p>
            <a:r>
              <a:rPr lang="en-US" sz="1100" b="1" dirty="0" smtClean="0"/>
              <a:t>Eric Bridges, Overton Park Conservancy</a:t>
            </a:r>
          </a:p>
          <a:p>
            <a:r>
              <a:rPr lang="en-US" sz="1100" b="1" dirty="0"/>
              <a:t>Jeremy Harris</a:t>
            </a:r>
          </a:p>
          <a:p>
            <a:r>
              <a:rPr lang="en-US" sz="1100" b="1" dirty="0" smtClean="0"/>
              <a:t>Funding sources: </a:t>
            </a:r>
          </a:p>
          <a:p>
            <a:pPr lvl="1"/>
            <a:r>
              <a:rPr lang="en-US" sz="1100" b="1" dirty="0" smtClean="0"/>
              <a:t>University of Memphis Biological Sciences</a:t>
            </a:r>
          </a:p>
          <a:p>
            <a:pPr lvl="1"/>
            <a:r>
              <a:rPr lang="en-US" sz="1100" b="1" dirty="0" smtClean="0"/>
              <a:t>Conservation Action Network – Memphis Zoological Society</a:t>
            </a:r>
          </a:p>
          <a:p>
            <a:pPr lvl="1"/>
            <a:r>
              <a:rPr lang="en-US" sz="1100" b="1" dirty="0" smtClean="0"/>
              <a:t>NSF</a:t>
            </a:r>
          </a:p>
          <a:p>
            <a:r>
              <a:rPr lang="en-US" sz="1100" b="1" dirty="0" smtClean="0"/>
              <a:t>And a huge thanks to the snakes, too! </a:t>
            </a:r>
          </a:p>
          <a:p>
            <a:endParaRPr lang="en-US" sz="1100" b="1" dirty="0" smtClean="0"/>
          </a:p>
          <a:p>
            <a:r>
              <a:rPr lang="en-US" sz="1100" b="1" dirty="0" smtClean="0"/>
              <a:t>Tennessee Wildlife Resources Agency Permit 3851</a:t>
            </a:r>
          </a:p>
          <a:p>
            <a:r>
              <a:rPr lang="en-US" sz="1100" b="1" dirty="0" smtClean="0"/>
              <a:t>IAUCC #15201</a:t>
            </a:r>
            <a:endParaRPr lang="en-US" sz="1100" b="1" dirty="0"/>
          </a:p>
        </p:txBody>
      </p:sp>
      <p:pic>
        <p:nvPicPr>
          <p:cNvPr id="5" name="Picture Placeholder 61"/>
          <p:cNvPicPr>
            <a:picLocks noChangeAspect="1"/>
          </p:cNvPicPr>
          <p:nvPr/>
        </p:nvPicPr>
        <p:blipFill>
          <a:blip r:embed="rId3"/>
          <a:srcRect l="-37879" r="-37879"/>
          <a:stretch>
            <a:fillRect/>
          </a:stretch>
        </p:blipFill>
        <p:spPr>
          <a:xfrm>
            <a:off x="6913196" y="4684308"/>
            <a:ext cx="1632826" cy="929021"/>
          </a:xfrm>
          <a:prstGeom prst="rect">
            <a:avLst/>
          </a:prstGeom>
        </p:spPr>
      </p:pic>
      <p:pic>
        <p:nvPicPr>
          <p:cNvPr id="8" name="Picture Placeholder 60"/>
          <p:cNvPicPr>
            <a:picLocks noChangeAspect="1"/>
          </p:cNvPicPr>
          <p:nvPr/>
        </p:nvPicPr>
        <p:blipFill rotWithShape="1">
          <a:blip r:embed="rId4">
            <a:extLst>
              <a:ext uri="{BEBA8EAE-BF5A-486C-A8C5-ECC9F3942E4B}">
                <a14:imgProps xmlns:a14="http://schemas.microsoft.com/office/drawing/2010/main">
                  <a14:imgLayer r:embed="rId5">
                    <a14:imgEffect>
                      <a14:backgroundRemoval t="962" b="59135" l="8209" r="90299"/>
                    </a14:imgEffect>
                  </a14:imgLayer>
                </a14:imgProps>
              </a:ext>
            </a:extLst>
          </a:blip>
          <a:srcRect l="30275" r="27651" b="36761"/>
          <a:stretch/>
        </p:blipFill>
        <p:spPr>
          <a:xfrm>
            <a:off x="6410724" y="4542693"/>
            <a:ext cx="1004944" cy="1172309"/>
          </a:xfrm>
          <a:prstGeom prst="rect">
            <a:avLst/>
          </a:prstGeom>
        </p:spPr>
      </p:pic>
      <p:pic>
        <p:nvPicPr>
          <p:cNvPr id="9" name="Picture 8"/>
          <p:cNvPicPr>
            <a:picLocks noChangeAspect="1"/>
          </p:cNvPicPr>
          <p:nvPr/>
        </p:nvPicPr>
        <p:blipFill>
          <a:blip r:embed="rId6"/>
          <a:stretch>
            <a:fillRect/>
          </a:stretch>
        </p:blipFill>
        <p:spPr>
          <a:xfrm>
            <a:off x="8224436" y="4684304"/>
            <a:ext cx="919564" cy="914059"/>
          </a:xfrm>
          <a:prstGeom prst="rect">
            <a:avLst/>
          </a:prstGeom>
        </p:spPr>
      </p:pic>
    </p:spTree>
    <p:extLst>
      <p:ext uri="{BB962C8B-B14F-4D97-AF65-F5344CB8AC3E}">
        <p14:creationId xmlns:p14="http://schemas.microsoft.com/office/powerpoint/2010/main" val="275022195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55BA7"/>
        </a:solidFill>
        <a:effectLst/>
      </p:bgPr>
    </p:bg>
    <p:spTree>
      <p:nvGrpSpPr>
        <p:cNvPr id="1" name=""/>
        <p:cNvGrpSpPr/>
        <p:nvPr/>
      </p:nvGrpSpPr>
      <p:grpSpPr>
        <a:xfrm>
          <a:off x="0" y="0"/>
          <a:ext cx="0" cy="0"/>
          <a:chOff x="0" y="0"/>
          <a:chExt cx="0" cy="0"/>
        </a:xfrm>
      </p:grpSpPr>
      <p:pic>
        <p:nvPicPr>
          <p:cNvPr id="4" name="Content Placeholder 3" descr="clouds-country-daylight-371633.jpg"/>
          <p:cNvPicPr>
            <a:picLocks noGrp="1" noChangeAspect="1"/>
          </p:cNvPicPr>
          <p:nvPr>
            <p:ph idx="1"/>
          </p:nvPr>
        </p:nvPicPr>
        <p:blipFill>
          <a:blip r:embed="rId2" cstate="print">
            <a:alphaModFix amt="56000"/>
            <a:extLst>
              <a:ext uri="{28A0092B-C50C-407E-A947-70E740481C1C}">
                <a14:useLocalDpi xmlns:a14="http://schemas.microsoft.com/office/drawing/2010/main" val="0"/>
              </a:ext>
            </a:extLst>
          </a:blip>
          <a:srcRect t="13459" b="13459"/>
          <a:stretch>
            <a:fillRect/>
          </a:stretch>
        </p:blipFill>
        <p:spPr>
          <a:xfrm>
            <a:off x="0" y="730969"/>
            <a:ext cx="9136562" cy="4187591"/>
          </a:xfrm>
        </p:spPr>
      </p:pic>
      <p:sp>
        <p:nvSpPr>
          <p:cNvPr id="6" name="Title 1"/>
          <p:cNvSpPr>
            <a:spLocks noGrp="1"/>
          </p:cNvSpPr>
          <p:nvPr>
            <p:ph type="title"/>
          </p:nvPr>
        </p:nvSpPr>
        <p:spPr>
          <a:xfrm>
            <a:off x="457200" y="705116"/>
            <a:ext cx="8229600" cy="952500"/>
          </a:xfrm>
        </p:spPr>
        <p:txBody>
          <a:bodyPr>
            <a:normAutofit/>
          </a:bodyPr>
          <a:lstStyle/>
          <a:p>
            <a:r>
              <a:rPr lang="en-US" sz="3200" dirty="0" smtClean="0">
                <a:solidFill>
                  <a:schemeClr val="bg1"/>
                </a:solidFill>
              </a:rPr>
              <a:t>Big Question</a:t>
            </a:r>
            <a:endParaRPr lang="en-US" sz="3200" dirty="0">
              <a:solidFill>
                <a:schemeClr val="bg1"/>
              </a:solidFill>
            </a:endParaRPr>
          </a:p>
        </p:txBody>
      </p:sp>
      <p:sp>
        <p:nvSpPr>
          <p:cNvPr id="5" name="TextBox 4"/>
          <p:cNvSpPr txBox="1"/>
          <p:nvPr/>
        </p:nvSpPr>
        <p:spPr>
          <a:xfrm>
            <a:off x="8361993" y="5447254"/>
            <a:ext cx="774571" cy="246221"/>
          </a:xfrm>
          <a:prstGeom prst="rect">
            <a:avLst/>
          </a:prstGeom>
          <a:noFill/>
        </p:spPr>
        <p:txBody>
          <a:bodyPr wrap="none" rtlCol="0">
            <a:spAutoFit/>
          </a:bodyPr>
          <a:lstStyle/>
          <a:p>
            <a:r>
              <a:rPr lang="en-US" sz="1000" dirty="0" err="1" smtClean="0">
                <a:solidFill>
                  <a:prstClr val="black"/>
                </a:solidFill>
                <a:latin typeface="Calibri"/>
              </a:rPr>
              <a:t>Pexels.com</a:t>
            </a:r>
            <a:endParaRPr lang="en-US" sz="1000" dirty="0">
              <a:solidFill>
                <a:prstClr val="black"/>
              </a:solidFill>
              <a:latin typeface="Calibri"/>
            </a:endParaRPr>
          </a:p>
        </p:txBody>
      </p:sp>
      <p:sp>
        <p:nvSpPr>
          <p:cNvPr id="7" name="Content Placeholder 2"/>
          <p:cNvSpPr txBox="1">
            <a:spLocks/>
          </p:cNvSpPr>
          <p:nvPr/>
        </p:nvSpPr>
        <p:spPr>
          <a:xfrm>
            <a:off x="457200" y="1333501"/>
            <a:ext cx="8229600" cy="3771636"/>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24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b="1"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400" b="1"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b="1"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b="1"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3200" dirty="0" smtClean="0">
                <a:solidFill>
                  <a:srgbClr val="FFFFFF"/>
                </a:solidFill>
              </a:rPr>
              <a:t>Why do animals use the spaces they do? </a:t>
            </a:r>
            <a:endParaRPr lang="en-US" sz="3200" dirty="0">
              <a:solidFill>
                <a:srgbClr val="FFFFFF"/>
              </a:solidFill>
            </a:endParaRPr>
          </a:p>
        </p:txBody>
      </p:sp>
    </p:spTree>
    <p:extLst>
      <p:ext uri="{BB962C8B-B14F-4D97-AF65-F5344CB8AC3E}">
        <p14:creationId xmlns:p14="http://schemas.microsoft.com/office/powerpoint/2010/main" val="1930618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Screen Shot 2016-04-19 at 11.54.34 AM (2).png"/>
          <p:cNvPicPr>
            <a:picLocks noChangeAspect="1"/>
          </p:cNvPicPr>
          <p:nvPr/>
        </p:nvPicPr>
        <p:blipFill rotWithShape="1">
          <a:blip r:embed="rId2">
            <a:alphaModFix amt="50000"/>
            <a:extLst>
              <a:ext uri="{28A0092B-C50C-407E-A947-70E740481C1C}">
                <a14:useLocalDpi xmlns:a14="http://schemas.microsoft.com/office/drawing/2010/main" val="0"/>
              </a:ext>
            </a:extLst>
          </a:blip>
          <a:srcRect l="35185" t="12099" r="23657" b="6916"/>
          <a:stretch/>
        </p:blipFill>
        <p:spPr>
          <a:xfrm>
            <a:off x="693661" y="1086678"/>
            <a:ext cx="2940165" cy="4628322"/>
          </a:xfrm>
          <a:prstGeom prst="rect">
            <a:avLst/>
          </a:prstGeom>
        </p:spPr>
      </p:pic>
      <p:sp>
        <p:nvSpPr>
          <p:cNvPr id="2" name="Title 1"/>
          <p:cNvSpPr>
            <a:spLocks noGrp="1"/>
          </p:cNvSpPr>
          <p:nvPr>
            <p:ph type="title"/>
          </p:nvPr>
        </p:nvSpPr>
        <p:spPr/>
        <p:txBody>
          <a:bodyPr>
            <a:normAutofit/>
          </a:bodyPr>
          <a:lstStyle/>
          <a:p>
            <a:pPr algn="l"/>
            <a:r>
              <a:rPr lang="en-US" sz="2800" dirty="0" smtClean="0"/>
              <a:t>Modeling habitat use in Overton was not effective using habitat variables collected. </a:t>
            </a:r>
            <a:endParaRPr lang="en-US" sz="2800" dirty="0"/>
          </a:p>
        </p:txBody>
      </p:sp>
      <p:pic>
        <p:nvPicPr>
          <p:cNvPr id="8" name="Picture 7" descr="UseVsDN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5168" y="3353016"/>
            <a:ext cx="2557651" cy="2361984"/>
          </a:xfrm>
          <a:prstGeom prst="rect">
            <a:avLst/>
          </a:prstGeom>
        </p:spPr>
      </p:pic>
      <p:pic>
        <p:nvPicPr>
          <p:cNvPr id="9" name="Picture 8" descr="UseVsCanopy.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717" y="3347171"/>
            <a:ext cx="2563982" cy="2367830"/>
          </a:xfrm>
          <a:prstGeom prst="rect">
            <a:avLst/>
          </a:prstGeom>
        </p:spPr>
      </p:pic>
      <p:pic>
        <p:nvPicPr>
          <p:cNvPr id="10" name="Picture 9" descr="Residuals.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5168" y="1181365"/>
            <a:ext cx="2060384" cy="1844061"/>
          </a:xfrm>
          <a:prstGeom prst="rect">
            <a:avLst/>
          </a:prstGeom>
        </p:spPr>
      </p:pic>
      <p:pic>
        <p:nvPicPr>
          <p:cNvPr id="11" name="Picture 10" descr="UsePredicte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6926" y="1181365"/>
            <a:ext cx="2724265" cy="1844061"/>
          </a:xfrm>
          <a:prstGeom prst="rect">
            <a:avLst/>
          </a:prstGeom>
        </p:spPr>
      </p:pic>
      <p:sp>
        <p:nvSpPr>
          <p:cNvPr id="12" name="TextBox 11"/>
          <p:cNvSpPr txBox="1"/>
          <p:nvPr/>
        </p:nvSpPr>
        <p:spPr>
          <a:xfrm>
            <a:off x="990099" y="2979759"/>
            <a:ext cx="652342" cy="338554"/>
          </a:xfrm>
          <a:prstGeom prst="rect">
            <a:avLst/>
          </a:prstGeom>
          <a:noFill/>
        </p:spPr>
        <p:txBody>
          <a:bodyPr wrap="none" rtlCol="0">
            <a:spAutoFit/>
          </a:bodyPr>
          <a:lstStyle/>
          <a:p>
            <a:r>
              <a:rPr lang="en-US" sz="1600" b="1" dirty="0" smtClean="0"/>
              <a:t>Use ~</a:t>
            </a:r>
            <a:endParaRPr lang="en-US" sz="1400" b="1" dirty="0"/>
          </a:p>
        </p:txBody>
      </p:sp>
      <p:graphicFrame>
        <p:nvGraphicFramePr>
          <p:cNvPr id="13" name="Table 12"/>
          <p:cNvGraphicFramePr>
            <a:graphicFrameLocks noGrp="1"/>
          </p:cNvGraphicFramePr>
          <p:nvPr>
            <p:extLst>
              <p:ext uri="{D42A27DB-BD31-4B8C-83A1-F6EECF244321}">
                <p14:modId xmlns:p14="http://schemas.microsoft.com/office/powerpoint/2010/main" val="3708067008"/>
              </p:ext>
            </p:extLst>
          </p:nvPr>
        </p:nvGraphicFramePr>
        <p:xfrm>
          <a:off x="2163744" y="1429102"/>
          <a:ext cx="1208160" cy="4105668"/>
        </p:xfrm>
        <a:graphic>
          <a:graphicData uri="http://schemas.openxmlformats.org/drawingml/2006/table">
            <a:tbl>
              <a:tblPr/>
              <a:tblGrid>
                <a:gridCol w="1208160"/>
              </a:tblGrid>
              <a:tr h="293262">
                <a:tc>
                  <a:txBody>
                    <a:bodyPr/>
                    <a:lstStyle/>
                    <a:p>
                      <a:pPr algn="l" fontAlgn="ctr"/>
                      <a:r>
                        <a:rPr lang="en-US" sz="1400" b="1" i="0" u="none" strike="noStrike" dirty="0">
                          <a:solidFill>
                            <a:srgbClr val="000000"/>
                          </a:solidFill>
                          <a:effectLst/>
                          <a:latin typeface="Calibri"/>
                        </a:rPr>
                        <a:t>DV</a:t>
                      </a:r>
                    </a:p>
                  </a:txBody>
                  <a:tcPr marL="4361" marR="4361" marT="4361" marB="0" anchor="ctr">
                    <a:lnL>
                      <a:noFill/>
                    </a:lnL>
                    <a:lnR>
                      <a:noFill/>
                    </a:lnR>
                    <a:lnT>
                      <a:noFill/>
                    </a:lnT>
                    <a:lnB>
                      <a:noFill/>
                    </a:lnB>
                  </a:tcPr>
                </a:tc>
              </a:tr>
              <a:tr h="293262">
                <a:tc>
                  <a:txBody>
                    <a:bodyPr/>
                    <a:lstStyle/>
                    <a:p>
                      <a:pPr algn="l" fontAlgn="ctr"/>
                      <a:r>
                        <a:rPr lang="en-US" sz="1400" b="1" i="0" u="none" strike="noStrike" dirty="0">
                          <a:solidFill>
                            <a:srgbClr val="000000"/>
                          </a:solidFill>
                          <a:effectLst/>
                          <a:latin typeface="Calibri"/>
                        </a:rPr>
                        <a:t>TV%</a:t>
                      </a:r>
                    </a:p>
                  </a:txBody>
                  <a:tcPr marL="4361" marR="4361" marT="4361" marB="0" anchor="ctr">
                    <a:lnL>
                      <a:noFill/>
                    </a:lnL>
                    <a:lnR>
                      <a:noFill/>
                    </a:lnR>
                    <a:lnT>
                      <a:noFill/>
                    </a:lnT>
                    <a:lnB>
                      <a:noFill/>
                    </a:lnB>
                  </a:tcPr>
                </a:tc>
              </a:tr>
              <a:tr h="293262">
                <a:tc>
                  <a:txBody>
                    <a:bodyPr/>
                    <a:lstStyle/>
                    <a:p>
                      <a:pPr algn="l" fontAlgn="ctr"/>
                      <a:r>
                        <a:rPr lang="en-US" sz="1400" b="1" i="0" u="none" strike="noStrike" dirty="0">
                          <a:solidFill>
                            <a:srgbClr val="000000"/>
                          </a:solidFill>
                          <a:effectLst/>
                          <a:latin typeface="Calibri"/>
                        </a:rPr>
                        <a:t>C%</a:t>
                      </a:r>
                    </a:p>
                  </a:txBody>
                  <a:tcPr marL="4361" marR="4361" marT="4361" marB="0" anchor="ctr">
                    <a:lnL>
                      <a:noFill/>
                    </a:lnL>
                    <a:lnR>
                      <a:noFill/>
                    </a:lnR>
                    <a:lnT>
                      <a:noFill/>
                    </a:lnT>
                    <a:lnB>
                      <a:noFill/>
                    </a:lnB>
                  </a:tcPr>
                </a:tc>
              </a:tr>
              <a:tr h="293262">
                <a:tc>
                  <a:txBody>
                    <a:bodyPr/>
                    <a:lstStyle/>
                    <a:p>
                      <a:pPr algn="l" fontAlgn="ctr"/>
                      <a:r>
                        <a:rPr lang="en-US" sz="1400" b="1" i="0" u="none" strike="noStrike" dirty="0" smtClean="0">
                          <a:solidFill>
                            <a:srgbClr val="000000"/>
                          </a:solidFill>
                          <a:effectLst/>
                          <a:latin typeface="Calibri"/>
                        </a:rPr>
                        <a:t>LL%</a:t>
                      </a:r>
                      <a:endParaRPr lang="en-US" sz="1400" b="1" i="0" u="none" strike="noStrike" dirty="0">
                        <a:solidFill>
                          <a:srgbClr val="000000"/>
                        </a:solidFill>
                        <a:effectLst/>
                        <a:latin typeface="Calibri"/>
                      </a:endParaRPr>
                    </a:p>
                  </a:txBody>
                  <a:tcPr marL="4361" marR="4361" marT="4361" marB="0" anchor="ctr">
                    <a:lnL>
                      <a:noFill/>
                    </a:lnL>
                    <a:lnR>
                      <a:noFill/>
                    </a:lnR>
                    <a:lnT>
                      <a:noFill/>
                    </a:lnT>
                    <a:lnB>
                      <a:noFill/>
                    </a:lnB>
                  </a:tcPr>
                </a:tc>
              </a:tr>
              <a:tr h="293262">
                <a:tc>
                  <a:txBody>
                    <a:bodyPr/>
                    <a:lstStyle/>
                    <a:p>
                      <a:pPr algn="l" fontAlgn="ctr"/>
                      <a:r>
                        <a:rPr lang="en-US" sz="1400" b="1" i="0" u="none" strike="noStrike" dirty="0" smtClean="0">
                          <a:solidFill>
                            <a:srgbClr val="000000"/>
                          </a:solidFill>
                          <a:effectLst/>
                          <a:latin typeface="Calibri"/>
                        </a:rPr>
                        <a:t>LD</a:t>
                      </a:r>
                      <a:endParaRPr lang="en-US" sz="1400" b="1" i="0" u="none" strike="noStrike" dirty="0">
                        <a:solidFill>
                          <a:srgbClr val="000000"/>
                        </a:solidFill>
                        <a:effectLst/>
                        <a:latin typeface="Calibri"/>
                      </a:endParaRPr>
                    </a:p>
                  </a:txBody>
                  <a:tcPr marL="4361" marR="4361" marT="4361" marB="0" anchor="ctr">
                    <a:lnL>
                      <a:noFill/>
                    </a:lnL>
                    <a:lnR>
                      <a:noFill/>
                    </a:lnR>
                    <a:lnT>
                      <a:noFill/>
                    </a:lnT>
                    <a:lnB>
                      <a:noFill/>
                    </a:lnB>
                  </a:tcPr>
                </a:tc>
              </a:tr>
              <a:tr h="293262">
                <a:tc>
                  <a:txBody>
                    <a:bodyPr/>
                    <a:lstStyle/>
                    <a:p>
                      <a:pPr algn="l" fontAlgn="ctr"/>
                      <a:r>
                        <a:rPr lang="en-US" sz="1400" b="1" i="0" u="none" strike="noStrike" dirty="0">
                          <a:solidFill>
                            <a:srgbClr val="000000"/>
                          </a:solidFill>
                          <a:effectLst/>
                          <a:latin typeface="Calibri"/>
                        </a:rPr>
                        <a:t>WSD</a:t>
                      </a:r>
                    </a:p>
                  </a:txBody>
                  <a:tcPr marL="4361" marR="4361" marT="4361" marB="0" anchor="ctr">
                    <a:lnL>
                      <a:noFill/>
                    </a:lnL>
                    <a:lnR>
                      <a:noFill/>
                    </a:lnR>
                    <a:lnT>
                      <a:noFill/>
                    </a:lnT>
                    <a:lnB>
                      <a:noFill/>
                    </a:lnB>
                  </a:tcPr>
                </a:tc>
              </a:tr>
              <a:tr h="293262">
                <a:tc>
                  <a:txBody>
                    <a:bodyPr/>
                    <a:lstStyle/>
                    <a:p>
                      <a:pPr algn="l" fontAlgn="ctr"/>
                      <a:r>
                        <a:rPr lang="en-US" sz="1400" b="1" i="0" u="none" strike="noStrike" dirty="0">
                          <a:solidFill>
                            <a:srgbClr val="000000"/>
                          </a:solidFill>
                          <a:effectLst/>
                          <a:latin typeface="Calibri"/>
                        </a:rPr>
                        <a:t>LOG</a:t>
                      </a:r>
                    </a:p>
                  </a:txBody>
                  <a:tcPr marL="4361" marR="4361" marT="4361" marB="0" anchor="ctr">
                    <a:lnL>
                      <a:noFill/>
                    </a:lnL>
                    <a:lnR>
                      <a:noFill/>
                    </a:lnR>
                    <a:lnT>
                      <a:noFill/>
                    </a:lnT>
                    <a:lnB>
                      <a:noFill/>
                    </a:lnB>
                  </a:tcPr>
                </a:tc>
              </a:tr>
              <a:tr h="293262">
                <a:tc>
                  <a:txBody>
                    <a:bodyPr/>
                    <a:lstStyle/>
                    <a:p>
                      <a:pPr algn="l" fontAlgn="ctr"/>
                      <a:r>
                        <a:rPr lang="en-US" sz="1400" b="1" i="0" u="none" strike="noStrike">
                          <a:solidFill>
                            <a:srgbClr val="000000"/>
                          </a:solidFill>
                          <a:effectLst/>
                          <a:latin typeface="Calibri"/>
                        </a:rPr>
                        <a:t>DNL</a:t>
                      </a:r>
                    </a:p>
                  </a:txBody>
                  <a:tcPr marL="4361" marR="4361" marT="4361" marB="0" anchor="ctr">
                    <a:lnL>
                      <a:noFill/>
                    </a:lnL>
                    <a:lnR>
                      <a:noFill/>
                    </a:lnR>
                    <a:lnT>
                      <a:noFill/>
                    </a:lnT>
                    <a:lnB>
                      <a:noFill/>
                    </a:lnB>
                  </a:tcPr>
                </a:tc>
              </a:tr>
              <a:tr h="293262">
                <a:tc>
                  <a:txBody>
                    <a:bodyPr/>
                    <a:lstStyle/>
                    <a:p>
                      <a:pPr algn="l" fontAlgn="ctr"/>
                      <a:r>
                        <a:rPr lang="en-US" sz="1400" b="1" i="0" u="none" strike="noStrike" dirty="0">
                          <a:solidFill>
                            <a:srgbClr val="000000"/>
                          </a:solidFill>
                          <a:effectLst/>
                          <a:latin typeface="Calibri"/>
                        </a:rPr>
                        <a:t>DINL </a:t>
                      </a:r>
                    </a:p>
                  </a:txBody>
                  <a:tcPr marL="4361" marR="4361" marT="4361" marB="0" anchor="ctr">
                    <a:lnL>
                      <a:noFill/>
                    </a:lnL>
                    <a:lnR>
                      <a:noFill/>
                    </a:lnR>
                    <a:lnT>
                      <a:noFill/>
                    </a:lnT>
                    <a:lnB>
                      <a:noFill/>
                    </a:lnB>
                  </a:tcPr>
                </a:tc>
              </a:tr>
              <a:tr h="293262">
                <a:tc>
                  <a:txBody>
                    <a:bodyPr/>
                    <a:lstStyle/>
                    <a:p>
                      <a:pPr algn="l" fontAlgn="ctr"/>
                      <a:r>
                        <a:rPr lang="en-US" sz="1400" b="1" i="0" u="none" strike="noStrike" dirty="0">
                          <a:solidFill>
                            <a:srgbClr val="000000"/>
                          </a:solidFill>
                          <a:effectLst/>
                          <a:latin typeface="Calibri"/>
                        </a:rPr>
                        <a:t>DNOV</a:t>
                      </a:r>
                    </a:p>
                  </a:txBody>
                  <a:tcPr marL="4361" marR="4361" marT="4361" marB="0" anchor="ctr">
                    <a:lnL>
                      <a:noFill/>
                    </a:lnL>
                    <a:lnR>
                      <a:noFill/>
                    </a:lnR>
                    <a:lnT>
                      <a:noFill/>
                    </a:lnT>
                    <a:lnB>
                      <a:noFill/>
                    </a:lnB>
                  </a:tcPr>
                </a:tc>
              </a:tr>
              <a:tr h="293262">
                <a:tc>
                  <a:txBody>
                    <a:bodyPr/>
                    <a:lstStyle/>
                    <a:p>
                      <a:pPr algn="l" fontAlgn="ctr"/>
                      <a:r>
                        <a:rPr lang="en-US" sz="1400" b="1" i="0" u="none" strike="noStrike" dirty="0">
                          <a:solidFill>
                            <a:srgbClr val="000000"/>
                          </a:solidFill>
                          <a:effectLst/>
                          <a:latin typeface="Calibri"/>
                        </a:rPr>
                        <a:t>DBHOV</a:t>
                      </a:r>
                    </a:p>
                  </a:txBody>
                  <a:tcPr marL="4361" marR="4361" marT="4361" marB="0" anchor="ctr">
                    <a:lnL>
                      <a:noFill/>
                    </a:lnL>
                    <a:lnR>
                      <a:noFill/>
                    </a:lnR>
                    <a:lnT>
                      <a:noFill/>
                    </a:lnT>
                    <a:lnB>
                      <a:noFill/>
                    </a:lnB>
                  </a:tcPr>
                </a:tc>
              </a:tr>
              <a:tr h="293262">
                <a:tc>
                  <a:txBody>
                    <a:bodyPr/>
                    <a:lstStyle/>
                    <a:p>
                      <a:pPr algn="l" fontAlgn="ctr"/>
                      <a:r>
                        <a:rPr lang="en-US" sz="1400" b="1" i="0" u="none" strike="noStrike" dirty="0">
                          <a:solidFill>
                            <a:srgbClr val="000000"/>
                          </a:solidFill>
                          <a:effectLst/>
                          <a:latin typeface="Calibri"/>
                        </a:rPr>
                        <a:t>DNUN</a:t>
                      </a:r>
                    </a:p>
                  </a:txBody>
                  <a:tcPr marL="4361" marR="4361" marT="4361" marB="0" anchor="ctr">
                    <a:lnL>
                      <a:noFill/>
                    </a:lnL>
                    <a:lnR>
                      <a:noFill/>
                    </a:lnR>
                    <a:lnT>
                      <a:noFill/>
                    </a:lnT>
                    <a:lnB>
                      <a:noFill/>
                    </a:lnB>
                  </a:tcPr>
                </a:tc>
              </a:tr>
              <a:tr h="293262">
                <a:tc>
                  <a:txBody>
                    <a:bodyPr/>
                    <a:lstStyle/>
                    <a:p>
                      <a:pPr algn="l" fontAlgn="ctr"/>
                      <a:r>
                        <a:rPr lang="en-US" sz="1400" b="1" i="0" u="none" strike="noStrike" dirty="0" smtClean="0">
                          <a:solidFill>
                            <a:srgbClr val="000000"/>
                          </a:solidFill>
                          <a:effectLst/>
                          <a:latin typeface="Calibri"/>
                        </a:rPr>
                        <a:t>Sex</a:t>
                      </a:r>
                      <a:endParaRPr lang="en-US" sz="1400" b="1" i="0" u="none" strike="noStrike" dirty="0">
                        <a:solidFill>
                          <a:srgbClr val="000000"/>
                        </a:solidFill>
                        <a:effectLst/>
                        <a:latin typeface="Calibri"/>
                      </a:endParaRPr>
                    </a:p>
                  </a:txBody>
                  <a:tcPr marL="4361" marR="4361" marT="4361" marB="0" anchor="ctr">
                    <a:lnL>
                      <a:noFill/>
                    </a:lnL>
                    <a:lnR>
                      <a:noFill/>
                    </a:lnR>
                    <a:lnT>
                      <a:noFill/>
                    </a:lnT>
                    <a:lnB>
                      <a:noFill/>
                    </a:lnB>
                  </a:tcPr>
                </a:tc>
              </a:tr>
              <a:tr h="293262">
                <a:tc>
                  <a:txBody>
                    <a:bodyPr/>
                    <a:lstStyle/>
                    <a:p>
                      <a:pPr algn="l" fontAlgn="ctr"/>
                      <a:r>
                        <a:rPr lang="en-US" sz="1400" b="1" i="0" u="none" strike="noStrike" dirty="0" smtClean="0">
                          <a:solidFill>
                            <a:srgbClr val="000000"/>
                          </a:solidFill>
                          <a:effectLst/>
                          <a:latin typeface="Calibri"/>
                        </a:rPr>
                        <a:t>Day</a:t>
                      </a:r>
                      <a:r>
                        <a:rPr lang="en-US" sz="1400" b="1" i="0" u="none" strike="noStrike" baseline="0" dirty="0" smtClean="0">
                          <a:solidFill>
                            <a:srgbClr val="000000"/>
                          </a:solidFill>
                          <a:effectLst/>
                          <a:latin typeface="Calibri"/>
                        </a:rPr>
                        <a:t> of Year</a:t>
                      </a:r>
                      <a:endParaRPr lang="en-US" sz="1400" b="1" i="0" u="none" strike="noStrike" dirty="0">
                        <a:solidFill>
                          <a:srgbClr val="000000"/>
                        </a:solidFill>
                        <a:effectLst/>
                        <a:latin typeface="Calibri"/>
                      </a:endParaRPr>
                    </a:p>
                  </a:txBody>
                  <a:tcPr marL="4361" marR="4361" marT="4361" marB="0" anchor="ctr">
                    <a:lnL>
                      <a:noFill/>
                    </a:lnL>
                    <a:lnR>
                      <a:noFill/>
                    </a:lnR>
                    <a:lnT>
                      <a:noFill/>
                    </a:lnT>
                    <a:lnB>
                      <a:noFill/>
                    </a:lnB>
                  </a:tcPr>
                </a:tc>
              </a:tr>
            </a:tbl>
          </a:graphicData>
        </a:graphic>
      </p:graphicFrame>
    </p:spTree>
    <p:extLst>
      <p:ext uri="{BB962C8B-B14F-4D97-AF65-F5344CB8AC3E}">
        <p14:creationId xmlns:p14="http://schemas.microsoft.com/office/powerpoint/2010/main" val="14352551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55BA7"/>
        </a:solidFill>
        <a:effectLst/>
      </p:bgPr>
    </p:bg>
    <p:spTree>
      <p:nvGrpSpPr>
        <p:cNvPr id="1" name=""/>
        <p:cNvGrpSpPr/>
        <p:nvPr/>
      </p:nvGrpSpPr>
      <p:grpSpPr>
        <a:xfrm>
          <a:off x="0" y="0"/>
          <a:ext cx="0" cy="0"/>
          <a:chOff x="0" y="0"/>
          <a:chExt cx="0" cy="0"/>
        </a:xfrm>
      </p:grpSpPr>
      <p:pic>
        <p:nvPicPr>
          <p:cNvPr id="4" name="Content Placeholder 3" descr="clouds-country-daylight-371633.jpg"/>
          <p:cNvPicPr>
            <a:picLocks noGrp="1" noChangeAspect="1"/>
          </p:cNvPicPr>
          <p:nvPr>
            <p:ph idx="1"/>
          </p:nvPr>
        </p:nvPicPr>
        <p:blipFill>
          <a:blip r:embed="rId3" cstate="print">
            <a:alphaModFix amt="56000"/>
            <a:extLst>
              <a:ext uri="{28A0092B-C50C-407E-A947-70E740481C1C}">
                <a14:useLocalDpi xmlns:a14="http://schemas.microsoft.com/office/drawing/2010/main" val="0"/>
              </a:ext>
            </a:extLst>
          </a:blip>
          <a:srcRect t="13459" b="13459"/>
          <a:stretch>
            <a:fillRect/>
          </a:stretch>
        </p:blipFill>
        <p:spPr>
          <a:xfrm>
            <a:off x="0" y="730969"/>
            <a:ext cx="9136562" cy="4187591"/>
          </a:xfrm>
        </p:spPr>
      </p:pic>
      <p:sp>
        <p:nvSpPr>
          <p:cNvPr id="5" name="TextBox 4"/>
          <p:cNvSpPr txBox="1"/>
          <p:nvPr/>
        </p:nvSpPr>
        <p:spPr>
          <a:xfrm>
            <a:off x="8361993" y="5447254"/>
            <a:ext cx="774571" cy="246221"/>
          </a:xfrm>
          <a:prstGeom prst="rect">
            <a:avLst/>
          </a:prstGeom>
          <a:noFill/>
        </p:spPr>
        <p:txBody>
          <a:bodyPr wrap="none" rtlCol="0">
            <a:spAutoFit/>
          </a:bodyPr>
          <a:lstStyle/>
          <a:p>
            <a:r>
              <a:rPr lang="en-US" sz="1000" dirty="0" err="1" smtClean="0">
                <a:solidFill>
                  <a:prstClr val="black"/>
                </a:solidFill>
                <a:latin typeface="Calibri"/>
              </a:rPr>
              <a:t>Pexels.com</a:t>
            </a:r>
            <a:endParaRPr lang="en-US" sz="1000" dirty="0">
              <a:solidFill>
                <a:prstClr val="black"/>
              </a:solidFill>
              <a:latin typeface="Calibri"/>
            </a:endParaRPr>
          </a:p>
        </p:txBody>
      </p:sp>
      <p:sp>
        <p:nvSpPr>
          <p:cNvPr id="7" name="Content Placeholder 2"/>
          <p:cNvSpPr txBox="1">
            <a:spLocks/>
          </p:cNvSpPr>
          <p:nvPr/>
        </p:nvSpPr>
        <p:spPr>
          <a:xfrm>
            <a:off x="457200" y="1333501"/>
            <a:ext cx="8229600" cy="3771636"/>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24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b="1"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1400" b="1"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b="1"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b="1"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US" sz="3200" dirty="0" smtClean="0">
                <a:solidFill>
                  <a:srgbClr val="FFFFFF"/>
                </a:solidFill>
                <a:latin typeface="Calibri"/>
              </a:rPr>
              <a:t>Resource Selection Studies</a:t>
            </a:r>
            <a:endParaRPr lang="en-US" sz="3200" dirty="0">
              <a:solidFill>
                <a:srgbClr val="FFFFFF"/>
              </a:solidFill>
              <a:latin typeface="Calibri"/>
            </a:endParaRPr>
          </a:p>
        </p:txBody>
      </p:sp>
    </p:spTree>
    <p:extLst>
      <p:ext uri="{BB962C8B-B14F-4D97-AF65-F5344CB8AC3E}">
        <p14:creationId xmlns:p14="http://schemas.microsoft.com/office/powerpoint/2010/main" val="27175348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622961" y="1296737"/>
            <a:ext cx="4265374" cy="3415632"/>
          </a:xfrm>
          <a:prstGeom prst="rect">
            <a:avLst/>
          </a:prstGeom>
        </p:spPr>
      </p:pic>
      <p:sp>
        <p:nvSpPr>
          <p:cNvPr id="2" name="Title 1"/>
          <p:cNvSpPr>
            <a:spLocks noGrp="1"/>
          </p:cNvSpPr>
          <p:nvPr>
            <p:ph type="title"/>
          </p:nvPr>
        </p:nvSpPr>
        <p:spPr>
          <a:xfrm>
            <a:off x="457200" y="104696"/>
            <a:ext cx="8229600" cy="1521256"/>
          </a:xfrm>
        </p:spPr>
        <p:txBody>
          <a:bodyPr>
            <a:normAutofit/>
          </a:bodyPr>
          <a:lstStyle/>
          <a:p>
            <a:pPr algn="l"/>
            <a:r>
              <a:rPr lang="en-US" dirty="0" smtClean="0"/>
              <a:t>Resource selection analyses are crucial in wildlife conservation research.</a:t>
            </a:r>
            <a:endParaRPr lang="en-US" dirty="0"/>
          </a:p>
        </p:txBody>
      </p:sp>
      <p:sp>
        <p:nvSpPr>
          <p:cNvPr id="3" name="Content Placeholder 2"/>
          <p:cNvSpPr>
            <a:spLocks noGrp="1"/>
          </p:cNvSpPr>
          <p:nvPr>
            <p:ph idx="1"/>
          </p:nvPr>
        </p:nvSpPr>
        <p:spPr>
          <a:xfrm>
            <a:off x="457202" y="1610732"/>
            <a:ext cx="4018965" cy="3494405"/>
          </a:xfrm>
        </p:spPr>
        <p:txBody>
          <a:bodyPr>
            <a:normAutofit/>
          </a:bodyPr>
          <a:lstStyle/>
          <a:p>
            <a:r>
              <a:rPr lang="en-US" dirty="0" smtClean="0"/>
              <a:t>Insight into habitat use across scales</a:t>
            </a:r>
          </a:p>
          <a:p>
            <a:r>
              <a:rPr lang="en-US" dirty="0" smtClean="0"/>
              <a:t>Predict the success of a species as environments change</a:t>
            </a:r>
          </a:p>
          <a:p>
            <a:r>
              <a:rPr lang="en-US" dirty="0" smtClean="0"/>
              <a:t>Provide land managers models</a:t>
            </a:r>
          </a:p>
        </p:txBody>
      </p:sp>
      <p:sp>
        <p:nvSpPr>
          <p:cNvPr id="6" name="TextBox 5"/>
          <p:cNvSpPr txBox="1"/>
          <p:nvPr/>
        </p:nvSpPr>
        <p:spPr>
          <a:xfrm>
            <a:off x="7376950" y="5421257"/>
            <a:ext cx="1511387" cy="400110"/>
          </a:xfrm>
          <a:prstGeom prst="rect">
            <a:avLst/>
          </a:prstGeom>
          <a:noFill/>
        </p:spPr>
        <p:txBody>
          <a:bodyPr wrap="square" rtlCol="0">
            <a:spAutoFit/>
          </a:bodyPr>
          <a:lstStyle/>
          <a:p>
            <a:r>
              <a:rPr lang="en-US" sz="1000" dirty="0" smtClean="0"/>
              <a:t>(</a:t>
            </a:r>
            <a:r>
              <a:rPr lang="en-US" sz="1000" dirty="0" err="1" smtClean="0"/>
              <a:t>Lautenbach</a:t>
            </a:r>
            <a:r>
              <a:rPr lang="en-US" sz="1000" dirty="0" smtClean="0"/>
              <a:t> et al. 2017)</a:t>
            </a:r>
            <a:endParaRPr lang="en-US" sz="1000" dirty="0"/>
          </a:p>
        </p:txBody>
      </p:sp>
    </p:spTree>
    <p:extLst>
      <p:ext uri="{BB962C8B-B14F-4D97-AF65-F5344CB8AC3E}">
        <p14:creationId xmlns:p14="http://schemas.microsoft.com/office/powerpoint/2010/main" val="235486069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696"/>
            <a:ext cx="8229600" cy="1521256"/>
          </a:xfrm>
        </p:spPr>
        <p:txBody>
          <a:bodyPr>
            <a:normAutofit/>
          </a:bodyPr>
          <a:lstStyle/>
          <a:p>
            <a:pPr algn="l"/>
            <a:r>
              <a:rPr lang="en-US" sz="2800" dirty="0" smtClean="0"/>
              <a:t>Resource selection analyses are crucial in wildlife conservation research.</a:t>
            </a:r>
            <a:endParaRPr lang="en-US" sz="2800" dirty="0"/>
          </a:p>
        </p:txBody>
      </p:sp>
      <p:sp>
        <p:nvSpPr>
          <p:cNvPr id="3" name="Content Placeholder 2"/>
          <p:cNvSpPr>
            <a:spLocks noGrp="1"/>
          </p:cNvSpPr>
          <p:nvPr>
            <p:ph idx="1"/>
          </p:nvPr>
        </p:nvSpPr>
        <p:spPr>
          <a:xfrm>
            <a:off x="457202" y="1610732"/>
            <a:ext cx="4018965" cy="3494405"/>
          </a:xfrm>
        </p:spPr>
        <p:txBody>
          <a:bodyPr>
            <a:normAutofit/>
          </a:bodyPr>
          <a:lstStyle/>
          <a:p>
            <a:r>
              <a:rPr lang="en-US" dirty="0" smtClean="0"/>
              <a:t>Insight into habitat use across scales</a:t>
            </a:r>
          </a:p>
          <a:p>
            <a:r>
              <a:rPr lang="en-US" dirty="0" smtClean="0"/>
              <a:t>Predict the success of a species as environments change</a:t>
            </a:r>
          </a:p>
          <a:p>
            <a:r>
              <a:rPr lang="en-US" dirty="0" smtClean="0"/>
              <a:t>Provide land managers models</a:t>
            </a:r>
          </a:p>
        </p:txBody>
      </p:sp>
      <p:pic>
        <p:nvPicPr>
          <p:cNvPr id="5" name="Picture 4" descr="Screen Shot 2019-04-14 at 1.46.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6165" y="959980"/>
            <a:ext cx="4412170" cy="4432316"/>
          </a:xfrm>
          <a:prstGeom prst="rect">
            <a:avLst/>
          </a:prstGeom>
        </p:spPr>
      </p:pic>
      <p:sp>
        <p:nvSpPr>
          <p:cNvPr id="6" name="TextBox 5"/>
          <p:cNvSpPr txBox="1"/>
          <p:nvPr/>
        </p:nvSpPr>
        <p:spPr>
          <a:xfrm>
            <a:off x="7376950" y="5421257"/>
            <a:ext cx="1511387" cy="400110"/>
          </a:xfrm>
          <a:prstGeom prst="rect">
            <a:avLst/>
          </a:prstGeom>
          <a:noFill/>
        </p:spPr>
        <p:txBody>
          <a:bodyPr wrap="square" rtlCol="0">
            <a:spAutoFit/>
          </a:bodyPr>
          <a:lstStyle/>
          <a:p>
            <a:r>
              <a:rPr lang="en-US" sz="1000" dirty="0" smtClean="0"/>
              <a:t>(</a:t>
            </a:r>
            <a:r>
              <a:rPr lang="en-US" sz="1000" dirty="0" err="1" smtClean="0"/>
              <a:t>Lautenbach</a:t>
            </a:r>
            <a:r>
              <a:rPr lang="en-US" sz="1000" dirty="0" smtClean="0"/>
              <a:t> et al. 2017)</a:t>
            </a:r>
            <a:endParaRPr lang="en-US" sz="1000" dirty="0"/>
          </a:p>
        </p:txBody>
      </p:sp>
    </p:spTree>
    <p:extLst>
      <p:ext uri="{BB962C8B-B14F-4D97-AF65-F5344CB8AC3E}">
        <p14:creationId xmlns:p14="http://schemas.microsoft.com/office/powerpoint/2010/main" val="343062695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Methodology for habitat analyses</a:t>
            </a:r>
            <a:endParaRPr lang="en-US" dirty="0"/>
          </a:p>
        </p:txBody>
      </p:sp>
      <p:sp>
        <p:nvSpPr>
          <p:cNvPr id="5" name="Text Placeholder 4"/>
          <p:cNvSpPr>
            <a:spLocks noGrp="1"/>
          </p:cNvSpPr>
          <p:nvPr>
            <p:ph type="body" idx="1"/>
          </p:nvPr>
        </p:nvSpPr>
        <p:spPr/>
        <p:txBody>
          <a:bodyPr>
            <a:normAutofit fontScale="85000" lnSpcReduction="10000"/>
          </a:bodyPr>
          <a:lstStyle/>
          <a:p>
            <a:r>
              <a:rPr lang="en-US" dirty="0" smtClean="0"/>
              <a:t>Resource Selection Function (RSF)</a:t>
            </a:r>
            <a:endParaRPr lang="en-US" dirty="0"/>
          </a:p>
        </p:txBody>
      </p:sp>
      <p:sp>
        <p:nvSpPr>
          <p:cNvPr id="6" name="Content Placeholder 5"/>
          <p:cNvSpPr>
            <a:spLocks noGrp="1"/>
          </p:cNvSpPr>
          <p:nvPr>
            <p:ph sz="half" idx="2"/>
          </p:nvPr>
        </p:nvSpPr>
        <p:spPr/>
        <p:txBody>
          <a:bodyPr/>
          <a:lstStyle/>
          <a:p>
            <a:r>
              <a:rPr lang="en-US" sz="1800" dirty="0" smtClean="0"/>
              <a:t>Use vs. Availability</a:t>
            </a:r>
          </a:p>
        </p:txBody>
      </p:sp>
      <p:sp>
        <p:nvSpPr>
          <p:cNvPr id="2" name="Text Placeholder 1"/>
          <p:cNvSpPr>
            <a:spLocks noGrp="1"/>
          </p:cNvSpPr>
          <p:nvPr>
            <p:ph type="body" sz="quarter" idx="3"/>
          </p:nvPr>
        </p:nvSpPr>
        <p:spPr/>
        <p:txBody>
          <a:bodyPr>
            <a:normAutofit/>
          </a:bodyPr>
          <a:lstStyle/>
          <a:p>
            <a:r>
              <a:rPr lang="en-US" sz="2000" dirty="0" smtClean="0"/>
              <a:t>Considerations</a:t>
            </a:r>
            <a:endParaRPr lang="en-US" sz="2000" dirty="0"/>
          </a:p>
        </p:txBody>
      </p:sp>
      <p:sp>
        <p:nvSpPr>
          <p:cNvPr id="3" name="Content Placeholder 2"/>
          <p:cNvSpPr>
            <a:spLocks noGrp="1"/>
          </p:cNvSpPr>
          <p:nvPr>
            <p:ph sz="quarter" idx="4"/>
          </p:nvPr>
        </p:nvSpPr>
        <p:spPr/>
        <p:txBody>
          <a:bodyPr>
            <a:normAutofit/>
          </a:bodyPr>
          <a:lstStyle/>
          <a:p>
            <a:r>
              <a:rPr lang="en-US" sz="1800" dirty="0"/>
              <a:t>Random point generation</a:t>
            </a:r>
          </a:p>
          <a:p>
            <a:r>
              <a:rPr lang="en-US" sz="1800" dirty="0" smtClean="0"/>
              <a:t>Selection </a:t>
            </a:r>
            <a:r>
              <a:rPr lang="en-US" sz="1800" dirty="0" err="1" smtClean="0"/>
              <a:t>vs</a:t>
            </a:r>
            <a:r>
              <a:rPr lang="en-US" sz="1800" dirty="0" smtClean="0"/>
              <a:t> avoidance assumption</a:t>
            </a:r>
          </a:p>
          <a:p>
            <a:r>
              <a:rPr lang="en-US" sz="1800" dirty="0" smtClean="0"/>
              <a:t>Availability - Habit access assumption</a:t>
            </a:r>
          </a:p>
          <a:p>
            <a:r>
              <a:rPr lang="en-US" sz="1800" dirty="0" smtClean="0"/>
              <a:t>Unit of replication</a:t>
            </a:r>
          </a:p>
          <a:p>
            <a:r>
              <a:rPr lang="en-US" sz="1800" dirty="0"/>
              <a:t>Tracked locations independent </a:t>
            </a:r>
            <a:r>
              <a:rPr lang="en-US" sz="1800" dirty="0" smtClean="0"/>
              <a:t>assumptions	</a:t>
            </a:r>
            <a:endParaRPr lang="en-US" sz="1800" dirty="0"/>
          </a:p>
          <a:p>
            <a:pPr lvl="1"/>
            <a:r>
              <a:rPr lang="en-US" sz="1400" dirty="0" smtClean="0"/>
              <a:t>Temporal autocorrelation of use points, not random points.</a:t>
            </a:r>
            <a:endParaRPr lang="en-US" sz="1400" dirty="0"/>
          </a:p>
        </p:txBody>
      </p:sp>
      <p:pic>
        <p:nvPicPr>
          <p:cNvPr id="12" name="Picture 11" descr="Screen Shot 2019-04-14 at 2.49.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71" y="2350093"/>
            <a:ext cx="3707989" cy="2575609"/>
          </a:xfrm>
          <a:prstGeom prst="rect">
            <a:avLst/>
          </a:prstGeom>
        </p:spPr>
      </p:pic>
      <p:sp>
        <p:nvSpPr>
          <p:cNvPr id="13" name="TextBox 12"/>
          <p:cNvSpPr txBox="1"/>
          <p:nvPr/>
        </p:nvSpPr>
        <p:spPr>
          <a:xfrm>
            <a:off x="457201" y="5470178"/>
            <a:ext cx="1187419" cy="246221"/>
          </a:xfrm>
          <a:prstGeom prst="rect">
            <a:avLst/>
          </a:prstGeom>
          <a:noFill/>
        </p:spPr>
        <p:txBody>
          <a:bodyPr wrap="none" rtlCol="0">
            <a:spAutoFit/>
          </a:bodyPr>
          <a:lstStyle/>
          <a:p>
            <a:r>
              <a:rPr lang="en-US" sz="1000" dirty="0" smtClean="0"/>
              <a:t>(Klug et al., 2011)</a:t>
            </a:r>
            <a:endParaRPr lang="en-US" sz="1000" dirty="0"/>
          </a:p>
        </p:txBody>
      </p:sp>
    </p:spTree>
    <p:extLst>
      <p:ext uri="{BB962C8B-B14F-4D97-AF65-F5344CB8AC3E}">
        <p14:creationId xmlns:p14="http://schemas.microsoft.com/office/powerpoint/2010/main" val="329180849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Methodology for habitat analyses</a:t>
            </a:r>
            <a:endParaRPr lang="en-US" dirty="0"/>
          </a:p>
        </p:txBody>
      </p:sp>
      <p:sp>
        <p:nvSpPr>
          <p:cNvPr id="5" name="Text Placeholder 4"/>
          <p:cNvSpPr>
            <a:spLocks noGrp="1"/>
          </p:cNvSpPr>
          <p:nvPr>
            <p:ph type="body" idx="1"/>
          </p:nvPr>
        </p:nvSpPr>
        <p:spPr/>
        <p:txBody>
          <a:bodyPr>
            <a:normAutofit fontScale="85000" lnSpcReduction="10000"/>
          </a:bodyPr>
          <a:lstStyle/>
          <a:p>
            <a:r>
              <a:rPr lang="en-US" dirty="0" smtClean="0"/>
              <a:t>Resource Selection Function (RSF)</a:t>
            </a:r>
            <a:endParaRPr lang="en-US" dirty="0"/>
          </a:p>
        </p:txBody>
      </p:sp>
      <p:sp>
        <p:nvSpPr>
          <p:cNvPr id="6" name="Content Placeholder 5"/>
          <p:cNvSpPr>
            <a:spLocks noGrp="1"/>
          </p:cNvSpPr>
          <p:nvPr>
            <p:ph sz="half" idx="2"/>
          </p:nvPr>
        </p:nvSpPr>
        <p:spPr/>
        <p:txBody>
          <a:bodyPr/>
          <a:lstStyle/>
          <a:p>
            <a:r>
              <a:rPr lang="en-US" sz="1800" dirty="0" smtClean="0"/>
              <a:t>Use vs. Availability</a:t>
            </a:r>
          </a:p>
        </p:txBody>
      </p:sp>
      <p:sp>
        <p:nvSpPr>
          <p:cNvPr id="7" name="Text Placeholder 6"/>
          <p:cNvSpPr>
            <a:spLocks noGrp="1"/>
          </p:cNvSpPr>
          <p:nvPr>
            <p:ph type="body" sz="quarter" idx="3"/>
          </p:nvPr>
        </p:nvSpPr>
        <p:spPr/>
        <p:txBody>
          <a:bodyPr>
            <a:normAutofit fontScale="85000" lnSpcReduction="10000"/>
          </a:bodyPr>
          <a:lstStyle/>
          <a:p>
            <a:r>
              <a:rPr lang="en-US" dirty="0" smtClean="0"/>
              <a:t>Resource Utilization Function (RUF)</a:t>
            </a:r>
            <a:endParaRPr lang="en-US" dirty="0"/>
          </a:p>
        </p:txBody>
      </p:sp>
      <p:sp>
        <p:nvSpPr>
          <p:cNvPr id="8" name="Content Placeholder 7"/>
          <p:cNvSpPr>
            <a:spLocks noGrp="1"/>
          </p:cNvSpPr>
          <p:nvPr>
            <p:ph sz="quarter" idx="4"/>
          </p:nvPr>
        </p:nvSpPr>
        <p:spPr/>
        <p:txBody>
          <a:bodyPr>
            <a:normAutofit/>
          </a:bodyPr>
          <a:lstStyle/>
          <a:p>
            <a:r>
              <a:rPr lang="en-US" sz="1800" dirty="0" smtClean="0"/>
              <a:t>Quantify Use</a:t>
            </a:r>
            <a:endParaRPr lang="en-US" sz="1800" dirty="0"/>
          </a:p>
        </p:txBody>
      </p:sp>
      <p:sp>
        <p:nvSpPr>
          <p:cNvPr id="10" name="TextBox 9"/>
          <p:cNvSpPr txBox="1"/>
          <p:nvPr/>
        </p:nvSpPr>
        <p:spPr>
          <a:xfrm>
            <a:off x="7455148" y="5453390"/>
            <a:ext cx="1553292" cy="523220"/>
          </a:xfrm>
          <a:prstGeom prst="rect">
            <a:avLst/>
          </a:prstGeom>
          <a:noFill/>
        </p:spPr>
        <p:txBody>
          <a:bodyPr wrap="none" rtlCol="0">
            <a:spAutoFit/>
          </a:bodyPr>
          <a:lstStyle/>
          <a:p>
            <a:r>
              <a:rPr lang="en-US" sz="1000" dirty="0" smtClean="0"/>
              <a:t>(</a:t>
            </a:r>
            <a:r>
              <a:rPr lang="en-US" sz="1000" dirty="0" err="1" smtClean="0"/>
              <a:t>Millspaugh</a:t>
            </a:r>
            <a:r>
              <a:rPr lang="en-US" sz="1000" dirty="0" smtClean="0"/>
              <a:t> et al., 2006)</a:t>
            </a:r>
            <a:endParaRPr lang="en-US" sz="1000" dirty="0"/>
          </a:p>
          <a:p>
            <a:endParaRPr lang="en-US" dirty="0"/>
          </a:p>
        </p:txBody>
      </p:sp>
      <p:pic>
        <p:nvPicPr>
          <p:cNvPr id="11" name="Picture 10" descr="Screen Shot 2019-04-14 at 2.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65" y="2195793"/>
            <a:ext cx="4698691" cy="2563740"/>
          </a:xfrm>
          <a:prstGeom prst="rect">
            <a:avLst/>
          </a:prstGeom>
        </p:spPr>
      </p:pic>
      <p:pic>
        <p:nvPicPr>
          <p:cNvPr id="12" name="Picture 11" descr="Screen Shot 2019-04-14 at 2.49.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271" y="2350093"/>
            <a:ext cx="3707989" cy="2575609"/>
          </a:xfrm>
          <a:prstGeom prst="rect">
            <a:avLst/>
          </a:prstGeom>
        </p:spPr>
      </p:pic>
      <p:sp>
        <p:nvSpPr>
          <p:cNvPr id="13" name="TextBox 12"/>
          <p:cNvSpPr txBox="1"/>
          <p:nvPr/>
        </p:nvSpPr>
        <p:spPr>
          <a:xfrm>
            <a:off x="457201" y="5470178"/>
            <a:ext cx="1187419" cy="246221"/>
          </a:xfrm>
          <a:prstGeom prst="rect">
            <a:avLst/>
          </a:prstGeom>
          <a:noFill/>
        </p:spPr>
        <p:txBody>
          <a:bodyPr wrap="none" rtlCol="0">
            <a:spAutoFit/>
          </a:bodyPr>
          <a:lstStyle/>
          <a:p>
            <a:r>
              <a:rPr lang="en-US" sz="1000" dirty="0" smtClean="0"/>
              <a:t>(Klug et al., 2011)</a:t>
            </a:r>
            <a:endParaRPr lang="en-US" sz="1000" dirty="0"/>
          </a:p>
        </p:txBody>
      </p:sp>
    </p:spTree>
    <p:extLst>
      <p:ext uri="{BB962C8B-B14F-4D97-AF65-F5344CB8AC3E}">
        <p14:creationId xmlns:p14="http://schemas.microsoft.com/office/powerpoint/2010/main" val="28020701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Methodology for habitat analyses</a:t>
            </a:r>
            <a:endParaRPr lang="en-US" dirty="0"/>
          </a:p>
        </p:txBody>
      </p:sp>
      <p:sp>
        <p:nvSpPr>
          <p:cNvPr id="5" name="Text Placeholder 4"/>
          <p:cNvSpPr>
            <a:spLocks noGrp="1"/>
          </p:cNvSpPr>
          <p:nvPr>
            <p:ph type="body" idx="1"/>
          </p:nvPr>
        </p:nvSpPr>
        <p:spPr/>
        <p:txBody>
          <a:bodyPr>
            <a:normAutofit/>
          </a:bodyPr>
          <a:lstStyle/>
          <a:p>
            <a:r>
              <a:rPr lang="en-US" dirty="0" smtClean="0"/>
              <a:t>Considerations</a:t>
            </a:r>
            <a:endParaRPr lang="en-US" dirty="0"/>
          </a:p>
        </p:txBody>
      </p:sp>
      <p:sp>
        <p:nvSpPr>
          <p:cNvPr id="2" name="Content Placeholder 1"/>
          <p:cNvSpPr>
            <a:spLocks noGrp="1"/>
          </p:cNvSpPr>
          <p:nvPr>
            <p:ph sz="half" idx="2"/>
          </p:nvPr>
        </p:nvSpPr>
        <p:spPr>
          <a:xfrm>
            <a:off x="457200" y="1812396"/>
            <a:ext cx="3606800" cy="3292740"/>
          </a:xfrm>
        </p:spPr>
        <p:txBody>
          <a:bodyPr>
            <a:normAutofit/>
          </a:bodyPr>
          <a:lstStyle/>
          <a:p>
            <a:r>
              <a:rPr lang="en-US" sz="1800" dirty="0" smtClean="0"/>
              <a:t>More feasible with modern modeling techniques. </a:t>
            </a:r>
          </a:p>
          <a:p>
            <a:r>
              <a:rPr lang="en-US" sz="1800" dirty="0" smtClean="0"/>
              <a:t>Relieves unused site assumptions. </a:t>
            </a:r>
          </a:p>
          <a:p>
            <a:r>
              <a:rPr lang="en-US" sz="1800" dirty="0" smtClean="0"/>
              <a:t>Consider habitat within home range. </a:t>
            </a:r>
          </a:p>
          <a:p>
            <a:r>
              <a:rPr lang="en-US" sz="1800" dirty="0" smtClean="0"/>
              <a:t>Create predictive framework. </a:t>
            </a:r>
          </a:p>
          <a:p>
            <a:r>
              <a:rPr lang="en-US" sz="1800" dirty="0" smtClean="0"/>
              <a:t>May miss important if underutilized areas – behavioral framework. </a:t>
            </a:r>
            <a:endParaRPr lang="en-US" sz="1800" dirty="0"/>
          </a:p>
        </p:txBody>
      </p:sp>
      <p:sp>
        <p:nvSpPr>
          <p:cNvPr id="7" name="Text Placeholder 6"/>
          <p:cNvSpPr>
            <a:spLocks noGrp="1"/>
          </p:cNvSpPr>
          <p:nvPr>
            <p:ph type="body" sz="quarter" idx="3"/>
          </p:nvPr>
        </p:nvSpPr>
        <p:spPr/>
        <p:txBody>
          <a:bodyPr>
            <a:normAutofit fontScale="85000" lnSpcReduction="10000"/>
          </a:bodyPr>
          <a:lstStyle/>
          <a:p>
            <a:r>
              <a:rPr lang="en-US" dirty="0" smtClean="0"/>
              <a:t>Resource Utilization Function (RUF)</a:t>
            </a:r>
            <a:endParaRPr lang="en-US" dirty="0"/>
          </a:p>
        </p:txBody>
      </p:sp>
      <p:sp>
        <p:nvSpPr>
          <p:cNvPr id="8" name="Content Placeholder 7"/>
          <p:cNvSpPr>
            <a:spLocks noGrp="1"/>
          </p:cNvSpPr>
          <p:nvPr>
            <p:ph sz="quarter" idx="4"/>
          </p:nvPr>
        </p:nvSpPr>
        <p:spPr/>
        <p:txBody>
          <a:bodyPr>
            <a:normAutofit/>
          </a:bodyPr>
          <a:lstStyle/>
          <a:p>
            <a:r>
              <a:rPr lang="en-US" sz="1800" dirty="0" smtClean="0"/>
              <a:t>Quantify Use</a:t>
            </a:r>
            <a:endParaRPr lang="en-US" sz="1800" dirty="0"/>
          </a:p>
        </p:txBody>
      </p:sp>
      <p:sp>
        <p:nvSpPr>
          <p:cNvPr id="10" name="TextBox 9"/>
          <p:cNvSpPr txBox="1"/>
          <p:nvPr/>
        </p:nvSpPr>
        <p:spPr>
          <a:xfrm>
            <a:off x="7455148" y="5453390"/>
            <a:ext cx="1553292" cy="523220"/>
          </a:xfrm>
          <a:prstGeom prst="rect">
            <a:avLst/>
          </a:prstGeom>
          <a:noFill/>
        </p:spPr>
        <p:txBody>
          <a:bodyPr wrap="none" rtlCol="0">
            <a:spAutoFit/>
          </a:bodyPr>
          <a:lstStyle/>
          <a:p>
            <a:r>
              <a:rPr lang="en-US" sz="1000" dirty="0" smtClean="0"/>
              <a:t>(</a:t>
            </a:r>
            <a:r>
              <a:rPr lang="en-US" sz="1000" dirty="0" err="1" smtClean="0"/>
              <a:t>Millspaugh</a:t>
            </a:r>
            <a:r>
              <a:rPr lang="en-US" sz="1000" dirty="0" smtClean="0"/>
              <a:t> et al., 2006)</a:t>
            </a:r>
            <a:endParaRPr lang="en-US" sz="1000" dirty="0"/>
          </a:p>
          <a:p>
            <a:endParaRPr lang="en-US" dirty="0"/>
          </a:p>
        </p:txBody>
      </p:sp>
      <p:pic>
        <p:nvPicPr>
          <p:cNvPr id="11" name="Picture 10" descr="Screen Shot 2019-04-14 at 2.47.4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7665" y="2195793"/>
            <a:ext cx="4698691" cy="2563740"/>
          </a:xfrm>
          <a:prstGeom prst="rect">
            <a:avLst/>
          </a:prstGeom>
        </p:spPr>
      </p:pic>
    </p:spTree>
    <p:extLst>
      <p:ext uri="{BB962C8B-B14F-4D97-AF65-F5344CB8AC3E}">
        <p14:creationId xmlns:p14="http://schemas.microsoft.com/office/powerpoint/2010/main" val="12315880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4540</TotalTime>
  <Words>2097</Words>
  <Application>Microsoft Macintosh PowerPoint</Application>
  <PresentationFormat>On-screen Show (16:10)</PresentationFormat>
  <Paragraphs>392</Paragraphs>
  <Slides>30</Slides>
  <Notes>21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2" baseType="lpstr">
      <vt:lpstr>Office Theme</vt:lpstr>
      <vt:lpstr>Equation</vt:lpstr>
      <vt:lpstr>Exploring an alternative in habitat analyses:  resource utilization functions</vt:lpstr>
      <vt:lpstr>PowerPoint Presentation</vt:lpstr>
      <vt:lpstr>Big Question</vt:lpstr>
      <vt:lpstr>PowerPoint Presentation</vt:lpstr>
      <vt:lpstr>Resource selection analyses are crucial in wildlife conservation research.</vt:lpstr>
      <vt:lpstr>Resource selection analyses are crucial in wildlife conservation research.</vt:lpstr>
      <vt:lpstr>Methodology for habitat analyses</vt:lpstr>
      <vt:lpstr>Methodology for habitat analyses</vt:lpstr>
      <vt:lpstr>Methodology for habitat analyses</vt:lpstr>
      <vt:lpstr>Most resource utilization (RUF) studies are conducted at the landscape scale. </vt:lpstr>
      <vt:lpstr>This study extends RUFs by using generalized estimating equations to model Use ~ Microhabitat covariates using a reptile model.</vt:lpstr>
      <vt:lpstr>Generalized estimating equations (GEEs)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Complete model</vt:lpstr>
      <vt:lpstr>Simplified model</vt:lpstr>
      <vt:lpstr>Model shows low predictive ability</vt:lpstr>
      <vt:lpstr>Cross validation shows little decrease in error compared to null model</vt:lpstr>
      <vt:lpstr>Noisy data</vt:lpstr>
      <vt:lpstr>Modeling habitat use in Overton was not effective using habitat variables collected. </vt:lpstr>
      <vt:lpstr>PowerPoint Presentation</vt:lpstr>
      <vt:lpstr>Modeling habitat use in Overton was not effective using habitat variables collected.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an alternative in habitat analyses:  GEE resource utilization functions</dc:title>
  <dc:creator>Malle Carrasco</dc:creator>
  <cp:lastModifiedBy>Malle Carrasco</cp:lastModifiedBy>
  <cp:revision>123</cp:revision>
  <dcterms:created xsi:type="dcterms:W3CDTF">2019-04-06T14:09:51Z</dcterms:created>
  <dcterms:modified xsi:type="dcterms:W3CDTF">2019-04-24T20:27:18Z</dcterms:modified>
</cp:coreProperties>
</file>